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>
        <p:scale>
          <a:sx n="86" d="100"/>
          <a:sy n="86" d="100"/>
        </p:scale>
        <p:origin x="-3186" y="-12"/>
      </p:cViewPr>
      <p:guideLst>
        <p:guide orient="horz" pos="32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1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4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4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8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9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2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6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2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3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4BFEC-1F03-4A97-B8B0-4B3841797C8E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D504-A346-44C5-BF98-ED7322BB55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85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8953134"/>
            <a:ext cx="6858001" cy="915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168400" lvl="3">
              <a:lnSpc>
                <a:spcPts val="1600"/>
              </a:lnSpc>
            </a:pPr>
            <a:r>
              <a:rPr lang="ru-RU" sz="1600" dirty="0">
                <a:solidFill>
                  <a:srgbClr val="FF0000"/>
                </a:solidFill>
              </a:rPr>
              <a:t>Решение о привлечении средств родителей, направление обучающихся на мероприятия принимается родителями на родительских собраниях и </a:t>
            </a:r>
            <a:r>
              <a:rPr lang="ru-RU" sz="1600" b="1" u="sng" dirty="0">
                <a:solidFill>
                  <a:srgbClr val="FF0000"/>
                </a:solidFill>
              </a:rPr>
              <a:t>не </a:t>
            </a:r>
            <a:r>
              <a:rPr lang="ru-RU" sz="1600" b="1" u="sng" dirty="0" smtClean="0">
                <a:solidFill>
                  <a:srgbClr val="FF0000"/>
                </a:solidFill>
              </a:rPr>
              <a:t>является обязательным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для всех </a:t>
            </a:r>
            <a:r>
              <a:rPr lang="ru-RU" sz="1600" dirty="0" smtClean="0">
                <a:solidFill>
                  <a:srgbClr val="FF0000"/>
                </a:solidFill>
              </a:rPr>
              <a:t>родителей.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16909" y="618676"/>
            <a:ext cx="3341091" cy="3779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618677"/>
            <a:ext cx="3341091" cy="37791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59508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Информация для родителей</a:t>
            </a:r>
            <a:br>
              <a:rPr lang="ru-RU" sz="24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формированию бюджета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детского сада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21956" y="618676"/>
            <a:ext cx="3337062" cy="861782"/>
          </a:xfrm>
          <a:ln w="28575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Краевой бюджет</a:t>
            </a: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Заработная плата и учебные расходы:</a:t>
            </a:r>
            <a:endParaRPr lang="ru-RU" sz="1800" b="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16909" y="618676"/>
            <a:ext cx="3341091" cy="861782"/>
          </a:xfrm>
          <a:ln w="31750">
            <a:noFill/>
            <a:prstDash val="sysDash"/>
          </a:ln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Местный бюджет</a:t>
            </a:r>
            <a:r>
              <a:rPr lang="ru-RU" sz="2000" b="0" dirty="0">
                <a:solidFill>
                  <a:srgbClr val="C00000"/>
                </a:solidFill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Содержание имущества детского сада: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9312" y="3712926"/>
            <a:ext cx="2377860" cy="819862"/>
          </a:xfrm>
          <a:ln w="31750">
            <a:noFill/>
            <a:prstDash val="sysDash"/>
          </a:ln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Услуги связи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и т.п.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2026" y="6822811"/>
            <a:ext cx="5971459" cy="2123658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экскурсии, посещение театров, музеев</a:t>
            </a:r>
            <a:endParaRPr lang="ru-RU" sz="1600" dirty="0"/>
          </a:p>
          <a:p>
            <a:pPr marL="285750" indent="-285750">
              <a:spcBef>
                <a:spcPts val="1800"/>
              </a:spcBef>
              <a:buFontTx/>
              <a:buChar char="-"/>
            </a:pPr>
            <a:r>
              <a:rPr lang="ru-RU" sz="1600" dirty="0" smtClean="0"/>
              <a:t>дополнительные образовательные услуги, если они</a:t>
            </a:r>
            <a:br>
              <a:rPr lang="ru-RU" sz="1600" dirty="0" smtClean="0"/>
            </a:br>
            <a:r>
              <a:rPr lang="ru-RU" sz="1600" dirty="0" smtClean="0"/>
              <a:t>не включены в программу дошкольного образования (например, английский язык, робототехника)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 dirty="0" smtClean="0"/>
              <a:t>дополнительные меры по повышению комфортности пребывания ребенка в детском саду (например, кулеры</a:t>
            </a:r>
            <a:br>
              <a:rPr lang="ru-RU" sz="1600" dirty="0" smtClean="0"/>
            </a:br>
            <a:r>
              <a:rPr lang="ru-RU" sz="1600" dirty="0" smtClean="0"/>
              <a:t>с водой) </a:t>
            </a:r>
          </a:p>
        </p:txBody>
      </p:sp>
      <p:pic>
        <p:nvPicPr>
          <p:cNvPr id="12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53" t="15653" r="34086" b="57567"/>
          <a:stretch/>
        </p:blipFill>
        <p:spPr bwMode="auto">
          <a:xfrm>
            <a:off x="3732484" y="3710855"/>
            <a:ext cx="531790" cy="41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Группа 21"/>
          <p:cNvGrpSpPr/>
          <p:nvPr/>
        </p:nvGrpSpPr>
        <p:grpSpPr>
          <a:xfrm>
            <a:off x="3682401" y="1665768"/>
            <a:ext cx="593303" cy="669927"/>
            <a:chOff x="3696915" y="1796394"/>
            <a:chExt cx="593303" cy="669927"/>
          </a:xfrm>
        </p:grpSpPr>
        <p:pic>
          <p:nvPicPr>
            <p:cNvPr id="1030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727" t="13114" r="64489" b="57567"/>
            <a:stretch/>
          </p:blipFill>
          <p:spPr bwMode="auto">
            <a:xfrm>
              <a:off x="3852824" y="1796394"/>
              <a:ext cx="312347" cy="324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42" t="50690" r="64778" b="15977"/>
            <a:stretch/>
          </p:blipFill>
          <p:spPr bwMode="auto">
            <a:xfrm>
              <a:off x="3696915" y="2136175"/>
              <a:ext cx="316674" cy="3286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http://zi.dn.ua/upload/iblock/c59/c59700c060e511f0ec80cfa935d8fd43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054" t="51463" r="36769" b="12727"/>
            <a:stretch/>
          </p:blipFill>
          <p:spPr bwMode="auto">
            <a:xfrm>
              <a:off x="4010678" y="2137153"/>
              <a:ext cx="279540" cy="329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32" name="Picture 8" descr="http://e-stroy.pro/wp-content/uploads/Vnutrennyaya-otdelka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200" y="2437551"/>
            <a:ext cx="586433" cy="58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42389" y="1587291"/>
            <a:ext cx="2774519" cy="285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Оплата труда работников детского сада,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т.ч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дворников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Игрушки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Канцелярские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товары</a:t>
            </a:r>
          </a:p>
          <a:p>
            <a:pPr>
              <a:lnSpc>
                <a:spcPct val="90000"/>
              </a:lnSpc>
              <a:spcBef>
                <a:spcPts val="14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Расходные материалы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т.п.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21956" y="6431039"/>
            <a:ext cx="6653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Родители </a:t>
            </a:r>
            <a:r>
              <a:rPr lang="ru-RU" b="1" dirty="0" smtClean="0">
                <a:solidFill>
                  <a:prstClr val="black"/>
                </a:solidFill>
              </a:rPr>
              <a:t>вправе дополнительно направлять </a:t>
            </a:r>
            <a:r>
              <a:rPr lang="ru-RU" b="1" dirty="0">
                <a:solidFill>
                  <a:prstClr val="black"/>
                </a:solidFill>
              </a:rPr>
              <a:t>свои </a:t>
            </a:r>
            <a:r>
              <a:rPr lang="ru-RU" b="1" dirty="0" smtClean="0">
                <a:solidFill>
                  <a:prstClr val="black"/>
                </a:solidFill>
              </a:rPr>
              <a:t>средства на:</a:t>
            </a:r>
            <a:endParaRPr lang="ru-RU" b="1" dirty="0">
              <a:solidFill>
                <a:prstClr val="black"/>
              </a:solidFill>
            </a:endParaRPr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0" y="8217869"/>
            <a:ext cx="359394" cy="7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ttp://clipart-library.com/images/ziX579K5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02" y="6822811"/>
            <a:ext cx="473842" cy="47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153244" y="9072563"/>
            <a:ext cx="794494" cy="66675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588" y="9057081"/>
            <a:ext cx="3850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!</a:t>
            </a:r>
            <a:endParaRPr lang="ru-RU" dirty="0"/>
          </a:p>
        </p:txBody>
      </p:sp>
      <p:pic>
        <p:nvPicPr>
          <p:cNvPr id="16" name="Picture 2" descr="http://freevector.co/wp-content/uploads/2013/12/90004-bed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512" y="3045548"/>
            <a:ext cx="554969" cy="5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&amp;Kcy;&amp;acy;&amp;rcy;&amp;tcy;&amp;icy;&amp;ncy;&amp;kcy;&amp;icy; &amp;pcy;&amp;ocy; &amp;zcy;&amp;acy;&amp;pcy;&amp;rcy;&amp;ocy;&amp;scy;&amp;ucy; &amp;bcy;&amp;ucy;&amp;mcy;&amp;acy;&amp;gcy;&amp;acy; &amp;icy;&amp;kcy;&amp;ocy;&amp;ncy;&amp;kcy;&amp;acy;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1" y="3683924"/>
            <a:ext cx="529530" cy="52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https://image.freepik.com/free-icon/no-translate-detected_318-43992.jp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1" y="3094442"/>
            <a:ext cx="546652" cy="54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s://image.freepik.com/free-icon/no-translate-detected_318-46315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22" y="2466579"/>
            <a:ext cx="518872" cy="51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mage.freepik.com/free-icon/robot-with-gears_318-64393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75" y="7390944"/>
            <a:ext cx="664835" cy="664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3\img_458198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0" y="1667891"/>
            <a:ext cx="762799" cy="7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-1" y="4532788"/>
            <a:ext cx="6858001" cy="182568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Текст 3"/>
          <p:cNvSpPr txBox="1">
            <a:spLocks/>
          </p:cNvSpPr>
          <p:nvPr/>
        </p:nvSpPr>
        <p:spPr>
          <a:xfrm>
            <a:off x="215075" y="4570018"/>
            <a:ext cx="6487886" cy="370609"/>
          </a:xfrm>
          <a:prstGeom prst="rect">
            <a:avLst/>
          </a:prstGeom>
          <a:ln w="28575">
            <a:noFill/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cs typeface="Times New Roman" panose="02020603050405020304" pitchFamily="18" charset="0"/>
              </a:rPr>
              <a:t>Родительская плата:</a:t>
            </a:r>
            <a:endParaRPr lang="ru-RU" sz="1800" dirty="0">
              <a:solidFill>
                <a:schemeClr val="accent3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454525" y="1696547"/>
            <a:ext cx="17145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800"/>
              </a:spcBef>
            </a:pPr>
            <a:r>
              <a:rPr lang="ru-RU" dirty="0">
                <a:solidFill>
                  <a:srgbClr val="C00000"/>
                </a:solidFill>
              </a:rPr>
              <a:t>Коммунальные услуги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54525" y="2530430"/>
            <a:ext cx="9046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2000"/>
              </a:spcBef>
            </a:pPr>
            <a:r>
              <a:rPr lang="ru-RU" dirty="0">
                <a:solidFill>
                  <a:srgbClr val="C00000"/>
                </a:solidFill>
              </a:rPr>
              <a:t>Ремонт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43826" y="3043274"/>
            <a:ext cx="17145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2000"/>
              </a:spcBef>
            </a:pPr>
            <a:r>
              <a:rPr lang="ru-RU" dirty="0">
                <a:solidFill>
                  <a:srgbClr val="C00000"/>
                </a:solidFill>
              </a:rPr>
              <a:t>Приобретение мебели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571749" y="5712138"/>
            <a:ext cx="17145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организация питания</a:t>
            </a:r>
          </a:p>
        </p:txBody>
      </p:sp>
      <p:pic>
        <p:nvPicPr>
          <p:cNvPr id="1039" name="Picture 15" descr="https://png.icons8.com/olive/ios7/1600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67" y="5015485"/>
            <a:ext cx="647301" cy="64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63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78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Информация для родителей по формированию бюджета детского сада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для родителей по формированию бюджета школы</dc:title>
  <dc:creator>Шабурова Ольга Вячеславовна</dc:creator>
  <cp:lastModifiedBy>User1</cp:lastModifiedBy>
  <cp:revision>20</cp:revision>
  <cp:lastPrinted>2018-05-04T11:55:56Z</cp:lastPrinted>
  <dcterms:created xsi:type="dcterms:W3CDTF">2017-11-30T12:54:58Z</dcterms:created>
  <dcterms:modified xsi:type="dcterms:W3CDTF">2020-10-19T10:34:53Z</dcterms:modified>
</cp:coreProperties>
</file>