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64" r:id="rId11"/>
    <p:sldId id="265" r:id="rId12"/>
    <p:sldId id="266" r:id="rId13"/>
    <p:sldId id="279" r:id="rId14"/>
    <p:sldId id="299" r:id="rId15"/>
    <p:sldId id="267" r:id="rId16"/>
    <p:sldId id="268" r:id="rId17"/>
    <p:sldId id="269" r:id="rId18"/>
    <p:sldId id="270" r:id="rId19"/>
    <p:sldId id="280" r:id="rId20"/>
    <p:sldId id="300" r:id="rId21"/>
    <p:sldId id="271" r:id="rId22"/>
    <p:sldId id="272" r:id="rId23"/>
    <p:sldId id="273" r:id="rId24"/>
    <p:sldId id="274" r:id="rId25"/>
    <p:sldId id="275" r:id="rId26"/>
    <p:sldId id="281" r:id="rId27"/>
    <p:sldId id="302" r:id="rId28"/>
    <p:sldId id="276" r:id="rId29"/>
    <p:sldId id="277" r:id="rId30"/>
    <p:sldId id="278" r:id="rId31"/>
    <p:sldId id="282" r:id="rId32"/>
    <p:sldId id="303" r:id="rId33"/>
    <p:sldId id="306" r:id="rId34"/>
    <p:sldId id="308" r:id="rId35"/>
    <p:sldId id="284" r:id="rId36"/>
    <p:sldId id="285" r:id="rId37"/>
    <p:sldId id="286" r:id="rId38"/>
    <p:sldId id="287" r:id="rId39"/>
    <p:sldId id="288" r:id="rId40"/>
    <p:sldId id="289" r:id="rId41"/>
    <p:sldId id="296" r:id="rId42"/>
    <p:sldId id="297" r:id="rId43"/>
    <p:sldId id="309" r:id="rId44"/>
    <p:sldId id="310" r:id="rId45"/>
    <p:sldId id="290" r:id="rId46"/>
    <p:sldId id="291" r:id="rId47"/>
    <p:sldId id="292" r:id="rId48"/>
    <p:sldId id="293" r:id="rId49"/>
    <p:sldId id="294" r:id="rId50"/>
    <p:sldId id="295" r:id="rId51"/>
    <p:sldId id="311" r:id="rId52"/>
    <p:sldId id="305" r:id="rId53"/>
    <p:sldId id="31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8553C-D60C-4741-9952-585FB3C3325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AB84A-2021-415A-8F00-94E17DD4917C}">
      <dgm:prSet phldrT="[Текст]" custT="1"/>
      <dgm:spPr/>
      <dgm:t>
        <a:bodyPr/>
        <a:lstStyle/>
        <a:p>
          <a:r>
            <a:rPr lang="ru-RU" sz="3200" b="1" dirty="0" smtClean="0"/>
            <a:t>  </a:t>
          </a:r>
          <a:r>
            <a:rPr lang="ru-RU" sz="2800" b="1" dirty="0" smtClean="0"/>
            <a:t>ВАРИАТИВНЫЙ КОМПОНЕНТ:</a:t>
          </a:r>
        </a:p>
        <a:p>
          <a:r>
            <a:rPr lang="ru-RU" sz="2800" b="1" dirty="0" smtClean="0"/>
            <a:t>СПЕЦИФИКА</a:t>
          </a:r>
        </a:p>
        <a:p>
          <a:r>
            <a:rPr lang="ru-RU" sz="2800" b="1" dirty="0" smtClean="0"/>
            <a:t> ГОРОДА ПЕРМИ</a:t>
          </a:r>
          <a:endParaRPr lang="ru-RU" sz="2800" b="1" dirty="0"/>
        </a:p>
      </dgm:t>
    </dgm:pt>
    <dgm:pt modelId="{C6104B61-04AF-4A43-BA6F-06861A7DC630}" type="parTrans" cxnId="{7CB2FAB4-9734-4F44-BA41-294988785436}">
      <dgm:prSet/>
      <dgm:spPr/>
      <dgm:t>
        <a:bodyPr/>
        <a:lstStyle/>
        <a:p>
          <a:endParaRPr lang="ru-RU"/>
        </a:p>
      </dgm:t>
    </dgm:pt>
    <dgm:pt modelId="{E20E478A-7ADD-4C3D-B425-D44EF30C2B2A}" type="sibTrans" cxnId="{7CB2FAB4-9734-4F44-BA41-294988785436}">
      <dgm:prSet/>
      <dgm:spPr/>
      <dgm:t>
        <a:bodyPr/>
        <a:lstStyle/>
        <a:p>
          <a:endParaRPr lang="ru-RU"/>
        </a:p>
      </dgm:t>
    </dgm:pt>
    <dgm:pt modelId="{CDE0B9A6-C419-405E-A63C-A017EB80B08D}">
      <dgm:prSet phldrT="[Текст]" custT="1"/>
      <dgm:spPr/>
      <dgm:t>
        <a:bodyPr/>
        <a:lstStyle/>
        <a:p>
          <a:r>
            <a:rPr lang="ru-RU" sz="3200" b="1" dirty="0" smtClean="0"/>
            <a:t>2</a:t>
          </a:r>
        </a:p>
        <a:p>
          <a:r>
            <a:rPr lang="ru-RU" sz="3200" b="1" dirty="0" smtClean="0"/>
            <a:t> КАРТЫ</a:t>
          </a:r>
        </a:p>
        <a:p>
          <a:r>
            <a:rPr lang="ru-RU" sz="3200" b="1" dirty="0" smtClean="0"/>
            <a:t>НАБЛЮДЕНИЙ</a:t>
          </a:r>
          <a:endParaRPr lang="ru-RU" sz="3200" b="1" dirty="0"/>
        </a:p>
      </dgm:t>
    </dgm:pt>
    <dgm:pt modelId="{0FCA02E1-EB15-473D-8F7A-A8F9E88E674F}" type="parTrans" cxnId="{1A952C57-C90C-40E4-8DE1-AE8D23A78FD1}">
      <dgm:prSet/>
      <dgm:spPr/>
      <dgm:t>
        <a:bodyPr/>
        <a:lstStyle/>
        <a:p>
          <a:endParaRPr lang="ru-RU"/>
        </a:p>
      </dgm:t>
    </dgm:pt>
    <dgm:pt modelId="{D93F7E8A-8E9D-4E48-BE30-A915E34D9C65}" type="sibTrans" cxnId="{1A952C57-C90C-40E4-8DE1-AE8D23A78FD1}">
      <dgm:prSet/>
      <dgm:spPr/>
      <dgm:t>
        <a:bodyPr/>
        <a:lstStyle/>
        <a:p>
          <a:endParaRPr lang="ru-RU"/>
        </a:p>
      </dgm:t>
    </dgm:pt>
    <dgm:pt modelId="{358141DC-6609-4017-93ED-D6728C99397B}" type="pres">
      <dgm:prSet presAssocID="{15F8553C-D60C-4741-9952-585FB3C3325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6C8CE-651B-4640-8F46-BA5DB631785C}" type="pres">
      <dgm:prSet presAssocID="{15F8553C-D60C-4741-9952-585FB3C33250}" presName="divider" presStyleLbl="fgShp" presStyleIdx="0" presStyleCnt="1"/>
      <dgm:spPr/>
    </dgm:pt>
    <dgm:pt modelId="{669D456B-F39C-4558-AD5D-82A1B87ECF35}" type="pres">
      <dgm:prSet presAssocID="{F55AB84A-2021-415A-8F00-94E17DD4917C}" presName="downArrow" presStyleLbl="node1" presStyleIdx="0" presStyleCnt="2"/>
      <dgm:spPr/>
    </dgm:pt>
    <dgm:pt modelId="{B41BA24D-3DAA-4693-95A0-33EDA8EA78EA}" type="pres">
      <dgm:prSet presAssocID="{F55AB84A-2021-415A-8F00-94E17DD4917C}" presName="downArrowText" presStyleLbl="revTx" presStyleIdx="0" presStyleCnt="2" custScaleX="22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B7AFC-2FE0-46E2-9D36-7C9A51305069}" type="pres">
      <dgm:prSet presAssocID="{CDE0B9A6-C419-405E-A63C-A017EB80B08D}" presName="upArrow" presStyleLbl="node1" presStyleIdx="1" presStyleCnt="2"/>
      <dgm:spPr/>
    </dgm:pt>
    <dgm:pt modelId="{CBFFB07A-040D-4A15-B6BC-A9D9AC55F307}" type="pres">
      <dgm:prSet presAssocID="{CDE0B9A6-C419-405E-A63C-A017EB80B08D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2FAB4-9734-4F44-BA41-294988785436}" srcId="{15F8553C-D60C-4741-9952-585FB3C33250}" destId="{F55AB84A-2021-415A-8F00-94E17DD4917C}" srcOrd="0" destOrd="0" parTransId="{C6104B61-04AF-4A43-BA6F-06861A7DC630}" sibTransId="{E20E478A-7ADD-4C3D-B425-D44EF30C2B2A}"/>
    <dgm:cxn modelId="{B9A76B6B-D00A-4FFA-8DF2-B9AF0A897C02}" type="presOf" srcId="{F55AB84A-2021-415A-8F00-94E17DD4917C}" destId="{B41BA24D-3DAA-4693-95A0-33EDA8EA78EA}" srcOrd="0" destOrd="0" presId="urn:microsoft.com/office/officeart/2005/8/layout/arrow3"/>
    <dgm:cxn modelId="{F6760F5C-46E0-4ED5-BBE3-C6988188B3A5}" type="presOf" srcId="{15F8553C-D60C-4741-9952-585FB3C33250}" destId="{358141DC-6609-4017-93ED-D6728C99397B}" srcOrd="0" destOrd="0" presId="urn:microsoft.com/office/officeart/2005/8/layout/arrow3"/>
    <dgm:cxn modelId="{364F9954-901A-40B2-A947-DB9F02A43B0F}" type="presOf" srcId="{CDE0B9A6-C419-405E-A63C-A017EB80B08D}" destId="{CBFFB07A-040D-4A15-B6BC-A9D9AC55F307}" srcOrd="0" destOrd="0" presId="urn:microsoft.com/office/officeart/2005/8/layout/arrow3"/>
    <dgm:cxn modelId="{1A952C57-C90C-40E4-8DE1-AE8D23A78FD1}" srcId="{15F8553C-D60C-4741-9952-585FB3C33250}" destId="{CDE0B9A6-C419-405E-A63C-A017EB80B08D}" srcOrd="1" destOrd="0" parTransId="{0FCA02E1-EB15-473D-8F7A-A8F9E88E674F}" sibTransId="{D93F7E8A-8E9D-4E48-BE30-A915E34D9C65}"/>
    <dgm:cxn modelId="{72FE491A-EC22-4010-987A-AFCC4565B64B}" type="presParOf" srcId="{358141DC-6609-4017-93ED-D6728C99397B}" destId="{B1C6C8CE-651B-4640-8F46-BA5DB631785C}" srcOrd="0" destOrd="0" presId="urn:microsoft.com/office/officeart/2005/8/layout/arrow3"/>
    <dgm:cxn modelId="{2F92B155-10B8-435B-89E2-00C173755091}" type="presParOf" srcId="{358141DC-6609-4017-93ED-D6728C99397B}" destId="{669D456B-F39C-4558-AD5D-82A1B87ECF35}" srcOrd="1" destOrd="0" presId="urn:microsoft.com/office/officeart/2005/8/layout/arrow3"/>
    <dgm:cxn modelId="{8C87490F-3B7B-4FEA-BABC-342115333C3B}" type="presParOf" srcId="{358141DC-6609-4017-93ED-D6728C99397B}" destId="{B41BA24D-3DAA-4693-95A0-33EDA8EA78EA}" srcOrd="2" destOrd="0" presId="urn:microsoft.com/office/officeart/2005/8/layout/arrow3"/>
    <dgm:cxn modelId="{C78E8033-C177-4A60-838B-4485666EA6A4}" type="presParOf" srcId="{358141DC-6609-4017-93ED-D6728C99397B}" destId="{0A1B7AFC-2FE0-46E2-9D36-7C9A51305069}" srcOrd="3" destOrd="0" presId="urn:microsoft.com/office/officeart/2005/8/layout/arrow3"/>
    <dgm:cxn modelId="{A9393292-D64C-470E-8D2D-D0628C887467}" type="presParOf" srcId="{358141DC-6609-4017-93ED-D6728C99397B}" destId="{CBFFB07A-040D-4A15-B6BC-A9D9AC55F3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C389-31A7-4991-A6ED-0718B82D9424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D868-DEA7-4FC6-BCFC-229533F88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1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D868-DEA7-4FC6-BCFC-229533F889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4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сентября 2014 г. в 33 дошкольных образовательных учреждениях внедряется ключевой элемент муниципальной модели дошкольного образования - </a:t>
            </a:r>
            <a:r>
              <a:rPr lang="ru-RU" b="1" u="sng" smtClean="0"/>
              <a:t>Краткосрочные образовательные практики.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715B97-E9B7-4EF8-B972-DADB66D63978}" type="slidenum">
              <a:rPr lang="ru-RU"/>
              <a:pPr eaLnBrk="1" hangingPunct="1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3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7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4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0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5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DAB1-7F6E-4863-B5AB-DD7B3DA6B69B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6987-F694-401C-9C0A-A0E6161F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.xml"/><Relationship Id="rId7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6.xml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475"/>
          <a:stretch/>
        </p:blipFill>
        <p:spPr bwMode="auto">
          <a:xfrm>
            <a:off x="-1422" y="-12442"/>
            <a:ext cx="9143139" cy="68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Личный </a:t>
            </a:r>
            <a:b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кабинет дошкольника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\\gymnasium31.local\users\home\administration\noskova_ne\Рабочий стол\детский сад\tumblr_inline_nat566xITW1r7485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" y="4837812"/>
            <a:ext cx="5624871" cy="18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03" y="1491613"/>
            <a:ext cx="7272808" cy="78525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– художник»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705" y="2492896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Освоение базовой техники рисования, аппликации, лепки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082" y="3429000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Освоение выразительных средств (цвет, форма, композиция, ритм, др.)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621" y="4353847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Экспериментирование с разными художественными материалами.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3"/>
            <a:ext cx="5904656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Творчество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4082" y="5221137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Воплощение в продукте деятельности своих личных представлений, отношений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9" name="Picture 2" descr="http://korkinodetsad.ru/i/img/ttt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5353810"/>
            <a:ext cx="1258554" cy="15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771800" y="10527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196" y="1700808"/>
            <a:ext cx="7272808" cy="8246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– музыкант»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694" y="2755775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вокально – хоровыми навыками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196" y="3691880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музыкально – ритмическими движениями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317" y="4699992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Способен к импровизации.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Творчество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56176"/>
            <a:ext cx="611560" cy="50182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694" y="5564088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навыками игры на детских музыкальных инструментах.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http://best4school.ru/uploads/posts/2014-02/1392740293_kids_play_help_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7" r="67229"/>
          <a:stretch/>
        </p:blipFill>
        <p:spPr bwMode="auto">
          <a:xfrm flipH="1">
            <a:off x="7758810" y="725441"/>
            <a:ext cx="1298823" cy="17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250" y="1700808"/>
            <a:ext cx="727280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– строитель»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924943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Применяет разные средства для достижения результата (схемы, модели, рисунки, образцы и др.)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698" y="3876058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Создает конструкции из разных материалов по собственному замыслу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Творчество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sad7elochka.ru/wp-content/uploads/2012/05/%D0%B4%D0%B5%D1%82%D0%B8-%D0%B8%D0%B3%D1%80%D0%B0%D1%8E%D1%82-%D0%BA%D1%83%D0%B1%D0%B8%D0%BA%D0%B0%D0%BC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59" y="4853289"/>
            <a:ext cx="5669993" cy="20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9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Средний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69665" y="4213650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8177" y="4221088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60432" y="6257271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996" y="0"/>
            <a:ext cx="9170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КАРТА НАБЛЮДЕНИЙ «ТВОРЧЕСТВО</a:t>
            </a:r>
            <a:r>
              <a:rPr lang="ru-RU" sz="1600" b="1" dirty="0" smtClean="0">
                <a:latin typeface="Georgia" panose="02040502050405020303" pitchFamily="18" charset="0"/>
              </a:rPr>
              <a:t>» 5-6 лет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51798"/>
              </p:ext>
            </p:extLst>
          </p:nvPr>
        </p:nvGraphicFramePr>
        <p:xfrm>
          <a:off x="0" y="352088"/>
          <a:ext cx="9144001" cy="6549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592"/>
                <a:gridCol w="2448272"/>
                <a:gridCol w="5022948"/>
                <a:gridCol w="409240"/>
                <a:gridCol w="363949"/>
              </a:tblGrid>
              <a:tr h="282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норма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</a:tr>
              <a:tr h="153774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- ХУДОЖНИК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2.1.1.. Владеет базовой техникой рисования, аппликации, лепки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вырезает разными способами -  симметричное, по нарисованному  контуру; для декорирования вырезает – круги, полукруги, ромбы, елочки, снежинки;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использует технику рисования гуашевыми и акварельными красками (и др. материалами), рисует всем ворсом кисти или концом; создает образ с помощью нескольких цветов или оттенков,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пользуется основными способами при изготовлении поделки из пластилина (из целого куска; из частей); комбинирует различные способы: скульптурный, конструктивный, комбинированный, рельефный, каркасный, модульный и др.;  самостоятельно выбирает приемы декорирования лепного образа.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(рельефные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налепы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прорезание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процарапывание стекой, отпечатки).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знает правила пользования ножницами, кистью, стекой, изобразительными материалами, бумагой, пластилином.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530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2.1.2. Использует в творческих работах выразительные средства (цвет, форма,        композиция, ритм и т.п.)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передает  взаимное размещение частей; понимает, из каких деталей складываются многофигурные композиции, как по-разному выглядит один и тот же объект с разных сторон; показывает пространственные взаимоотношения между объектами, используя линию горизонта.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33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2.1.3. Экспериментирует с разными художественными материалами.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создает плоскостные и рельефные аппликации из различных материалов (бумага, природный материал, ткань); 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смешивает гуашевые и акварельные краски для получения новых цветов (оттенков); использует в работе цветные мелки, карандаши и т.п.;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26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2.1.4. Использует в продукте деятельности свои личные представления, отношения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комбинирует  способы изображения и материалы, по собственной инициативе объединяет разные способы изображения (силуэтная аппликация и рисование);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502717"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– МУЗЫКАНТ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2.2.1. Владеет вокально-хоровыми навыками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способен к восприятию музыки (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музицирование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игра, движение, слушание) от 20 до 40 секунд;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исполняет музыкальную фразу на одном дыхании (5-6 секунд),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пропевая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слова;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поет хором (вместе с педагогом), с подгруппой или индивидуально.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715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2.2.2 Владеет музыкально-ритмическими движениями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-выполняет основные  движения под музыку (ходьба, бег, прыжковые движения, легкие подскоки, шаг польки);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исполняет плясовые движения (элементы народных плясок и современные танцы)  с различными атрибутами (ленты, платки, обручи и т.п.);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создает с помощью имитационных  движений образ (принцесса, робот, усталая старушка);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135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2.2.3. Владеет навыками игры на детских музыкальных инструментах.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исполняет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попевки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2-3 звуков на ксилофоне, металлофоне.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357923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2.2.4. Способен к импровизации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импровизирует под музыку с использованием знакомых движений и построений;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импровизирует на простых инструментах – бубен, барабан, маракасы.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715846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- СТРОИТЕЛЬ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2.3.1. Создает конструкции из разных материалов (в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собственному замыслу).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конструирует  из различных  по  форме,  величине,  фактуре  строительных  деталей  и  других материалов  (природных  и  бытовых,  готовых  и  неоформленных);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соединяет  несколько  небольших плоскостей  в  одну  большую,  подготавливает  основу  для  перекрытий, распределяет  сложную  постройку  в  высоту,  делает их. прочными и устойчивыми.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  <a:tr h="715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2.3.2. Применяет разные средства для достижения результата (схемы, модели, рисунки, образцы)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создает постройки разными способами: по словесному описанию, условию, рисунку, схеме, фотографии, собственному замыслу.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использует   детали  с  учетом  их конструктивных  свойств  (форма,  величина,  устойчивость,  размещение  в пространстве); заменяет  одни детали другими (куб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 двух  кирпичиков,  куб  из  двух  трехгранных  призм);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38" marR="25938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60432" y="6257271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177007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11560" y="4064214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«Мой словарь»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18272" y="4064214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– сочинитель»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427259" y="4052010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«Моя чистая речь»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74056" y="2692810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03323" y="2692810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70400" y="2692810"/>
            <a:ext cx="0" cy="1394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06600" y="1414601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anose="02040502050405020303" pitchFamily="18" charset="0"/>
              </a:rPr>
              <a:t>Речь</a:t>
            </a:r>
            <a:endParaRPr lang="ru-RU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40" y="1700808"/>
            <a:ext cx="7272808" cy="8291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«Мой словарь»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819" y="2708920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Употребляет в речи слова в точном соответствии со смыслом.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819" y="3645025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Использует в речи слова, обозначающие предметы, свойства, качества, действия.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40" y="4653137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выразительными средствами речи.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Речь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\\gymnasium31.local\users\home\administration\noskova_ne\Рабочий стол\детский сад\ba84ec8f24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16" y="5056077"/>
            <a:ext cx="2011341" cy="18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363" y="1700808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сочинитель»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924943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Использует разные виды предложений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698" y="3861048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Составляет связный рассказ.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Речь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\\gymnasium31.local\users\home\administration\noskova_ne\Рабочий стол\детский сад\1371911371_kontrolnyjlist-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r="32999" b="85345"/>
          <a:stretch/>
        </p:blipFill>
        <p:spPr bwMode="auto">
          <a:xfrm>
            <a:off x="2771800" y="4725144"/>
            <a:ext cx="2472667" cy="21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089" y="1700808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«Моя чистая речь»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089" y="2924943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Правильно произносит звуки родного языка.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698" y="3861048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Правильно произносит слова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Речь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skyclipart.ru/uploads/posts/2011-09/1315802416_1286861724_bezime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6" b="67462"/>
          <a:stretch/>
        </p:blipFill>
        <p:spPr bwMode="auto">
          <a:xfrm>
            <a:off x="3491880" y="4783052"/>
            <a:ext cx="2359692" cy="20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Georgia" panose="02040502050405020303" pitchFamily="18" charset="0"/>
              </a:rPr>
              <a:t>В</a:t>
            </a:r>
            <a:r>
              <a:rPr lang="ru-RU" sz="3600" b="1" dirty="0" smtClean="0">
                <a:latin typeface="Georgia" panose="02040502050405020303" pitchFamily="18" charset="0"/>
              </a:rPr>
              <a:t>ысокий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94837" y="4141642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3349" y="4149080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93164" y="6281936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83968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154763" y="-1131235"/>
            <a:ext cx="6834469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677" y="1196752"/>
            <a:ext cx="8957391" cy="6389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Основная образовательная программа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8477" y="1777752"/>
            <a:ext cx="1676874" cy="1939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Общение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823357" y="1777752"/>
            <a:ext cx="1820890" cy="1939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ворчество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767573" y="1777752"/>
            <a:ext cx="1676874" cy="1939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ечь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5567773" y="1772816"/>
            <a:ext cx="1676874" cy="1939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ознание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328994" y="1772816"/>
            <a:ext cx="1676874" cy="1939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порт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8477" y="4077072"/>
            <a:ext cx="895739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ариативный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компонент: </a:t>
            </a:r>
            <a:endParaRPr lang="ru-RU" sz="2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специфика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города Перми</a:t>
            </a:r>
          </a:p>
        </p:txBody>
      </p:sp>
      <p:sp>
        <p:nvSpPr>
          <p:cNvPr id="2" name="Скругленный прямоугольник 1">
            <a:hlinkClick r:id="rId8" action="ppaction://hlinksldjump"/>
          </p:cNvPr>
          <p:cNvSpPr/>
          <p:nvPr/>
        </p:nvSpPr>
        <p:spPr>
          <a:xfrm>
            <a:off x="683568" y="5206429"/>
            <a:ext cx="3240360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Техномир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4786030" y="5194313"/>
            <a:ext cx="3240360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Интересное дело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5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КАРТА НАБЛЮДЕНИЙ ЗА РАЗВИТИЕМ РЕЧИ ДЕТЕЙ 5-6 ЛЕТ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62360"/>
              </p:ext>
            </p:extLst>
          </p:nvPr>
        </p:nvGraphicFramePr>
        <p:xfrm>
          <a:off x="0" y="692696"/>
          <a:ext cx="9144001" cy="57438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7807"/>
                <a:gridCol w="3170207"/>
                <a:gridCol w="3170207"/>
                <a:gridCol w="717890"/>
                <a:gridCol w="717890"/>
              </a:tblGrid>
              <a:tr h="105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характеристика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</a:tr>
              <a:tr h="9049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4.1.«Моя чистая речь»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 Правильно произносит звуки родного языка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4.1.1.1. Произносит правильно все звуки родного языка.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4.1.1.2. Выделяет место звука в слове, подбирает слова на заданный звук.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4.1.1.3. Использует средства интонационной выразительности.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35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 Правильно произносит слова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4.1.2.1. Произносит правильно слова, не пропуская звуки, слоги и не меняя их местами.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53866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4.2.«Мой словарь»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>
                  <a:txBody>
                    <a:bodyPr/>
                    <a:lstStyle/>
                    <a:p>
                      <a:pPr marL="0" lvl="2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Употребляет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речи слова в соответствии со значением (со смыслом)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marL="0" lvl="3" indent="14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смысл употребляемых слов.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1088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lvl="2" indent="206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слова, обозначающие предметы, действия, свойства, качества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Употребляет части  речи: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4.2.2.1. существительные;</a:t>
                      </a:r>
                    </a:p>
                    <a:p>
                      <a:pPr marL="447675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прилагательные;</a:t>
                      </a:r>
                    </a:p>
                    <a:p>
                      <a:pPr marL="447675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глаголы;</a:t>
                      </a:r>
                    </a:p>
                    <a:p>
                      <a:pPr marL="447675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наречия.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7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lvl="2" indent="206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выразительными средствами речи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4.2.3.1. Умеет подбирать противоположные по смыслу слова (антонимы).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4.2.3.2.  Употребляет в речи слова с переносным значением.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3555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4.3.«Я сочинитель»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 Использует в речи разные виды предложений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4.3.1.1. Согласовывает слова в предложении.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4.3.1.2. Использует простые и сложные предложения.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  <a:tr h="7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 Составляет связный рассказ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4.3.2.1. Составляет повествовательный рассказ по картине или серии картинок.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4.3.2.2. Сохраняет при составлении рассказа все структурные элементы (начало, середину, конец).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26" marR="42626" marT="0" marB="0"/>
                </a:tc>
              </a:tr>
            </a:tbl>
          </a:graphicData>
        </a:graphic>
      </p:graphicFrame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16416" y="6453336"/>
            <a:ext cx="504056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177007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0668" y="1414601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anose="02040502050405020303" pitchFamily="18" charset="0"/>
              </a:rPr>
              <a:t>Познание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20372" y="3564546"/>
            <a:ext cx="2980592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математик»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660644" y="4869160"/>
            <a:ext cx="3384376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– исследователь»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4529956" y="3564546"/>
            <a:ext cx="2865310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эколог»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6228184" y="4844504"/>
            <a:ext cx="2736304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эрудит»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95736" y="3070785"/>
            <a:ext cx="288032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3070785"/>
            <a:ext cx="0" cy="1798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64088" y="3070785"/>
            <a:ext cx="216024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95266" y="3070785"/>
            <a:ext cx="705126" cy="1773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8792" y="1700808"/>
            <a:ext cx="7272808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математик»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752" y="2708920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Считает в правильном порядке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894" y="3489801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Знает состав числа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Познание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9752" y="4293096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Ориентируется на ограниченной территории (лист бумаги, доска и р.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369" y="5131228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Знает геометрические фигуры и их элементы.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1267" name="Picture 3" descr="\\gymnasium31.local\users\home\administration\noskova_ne\Рабочий стол\детский сад\1356199794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/>
        </p:blipFill>
        <p:spPr bwMode="auto">
          <a:xfrm>
            <a:off x="5004048" y="5509695"/>
            <a:ext cx="2369840" cy="13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698" y="1700808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исследователь»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894417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Измеряет предметы разными способами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476" y="3789040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Проводит опыты с различными материалами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Познание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 descr="\\gymnasium31.local\users\home\administration\noskova_ne\Рабочий стол\детский сад\1371911371_kontrolnyjlist-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1" t="42984" b="42500"/>
          <a:stretch/>
        </p:blipFill>
        <p:spPr bwMode="auto">
          <a:xfrm>
            <a:off x="3491880" y="4723395"/>
            <a:ext cx="2232248" cy="21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759" y="1700808"/>
            <a:ext cx="727280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эколог»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894417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Устанавливает связи между природными явлениями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476" y="3789040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Проявляет бережное отношение к природе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Познание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 descr="\\gymnasium31.local\users\home\administration\noskova_ne\Рабочий стол\детский сад\80199364_large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57196"/>
            <a:ext cx="2697312" cy="23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эрудит»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 времени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476" y="3717032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об отдаленном пространстве (город, страна, космос)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Познание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408" y="4509120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 разных сферах человеческой деятельности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1" name="Picture 1" descr="\\gymnasium31.local\users\home\administration\noskova_ne\Рабочий стол\детский сад\Рисунок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99764"/>
            <a:ext cx="2736304" cy="18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5885" y="2559289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Средний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520" y="4141642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149080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80532" y="6262416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916832"/>
            <a:ext cx="0" cy="642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Georgia" panose="02040502050405020303" pitchFamily="18" charset="0"/>
              </a:rPr>
              <a:t>КАРТА НАБЛЮДЕНИЙ ЗА РАЗВИТИЕМ ПОЗНАВАТЕЛЬНОЙ ДЕЯТЕЛЬНОСТИ ДЕТЕЙ 5-6 ЛЕТ</a:t>
            </a:r>
            <a:endParaRPr lang="ru-RU" sz="1300" b="1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39907"/>
              </p:ext>
            </p:extLst>
          </p:nvPr>
        </p:nvGraphicFramePr>
        <p:xfrm>
          <a:off x="0" y="338554"/>
          <a:ext cx="9143999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91680"/>
                <a:gridCol w="3168352"/>
                <a:gridCol w="3280099"/>
                <a:gridCol w="513341"/>
                <a:gridCol w="490527"/>
              </a:tblGrid>
              <a:tr h="1056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 «Я – Математик»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 Счет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4.1.1.1. Считает в прямом и обратном порядке в пределах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 Состав числа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4.1.2.1. Знает состав числа в пределах 10.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4.1.2.2. Может составить число из двух наименьших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4.1.3. Ориентировка на ограниченной территории.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4.1.3.1 Ориентируется на ограниченной территории (лист бумаги, доска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4.1.4. Знание геометрических фигур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4.1.4.1. Знает основные геометрические фигуры и их элементы.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4.1.4.2. Умеет находить и сопоставлять предметы в пространстве с их геометрической формой.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 «Я – Исследователь»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4.2.1. Измерение предметов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4.2.1.1. Измеряет предметы различными способами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3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4.2.2. Проводит опыты с различными материалами.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4.2.1.2. Проводить опыты с различными материалами, используя схемы и алгоритмы опытно-экспериментальной деятельности.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1056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 «Я - Эколог»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4.3.1.Устанавливает связи между природными явлениями.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4.3.1.1. Устанавливает связи между природными явлениями.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105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 Проявляет бережное отношение к природе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4.3.2.1. Знает и соблюдает правила поведения в природе.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 «Я - Эрудит»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4.4.1.Имеет представление о времени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4.4.1.1. Имеет представление о времени, последовательности событий.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4.4.2.Имеет представления об отдаленном пространстве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4.4.2.1. Имеет представления об отдаленном пространстве (городе, стране, космосе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  <a:tr h="21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4.4.3. Имеет представление о разных сферах человеческой деятельности.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4.4.3.1. Имеет представление о разных сферах человеческой деятельности (профессиях, направлениях деятельности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601" marR="39601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80532" y="6262416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177007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1418049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anose="02040502050405020303" pitchFamily="18" charset="0"/>
              </a:rPr>
              <a:t>Спорт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95536" y="3717032"/>
            <a:ext cx="3312368" cy="17341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«Мои достижения»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5436096" y="3730600"/>
            <a:ext cx="3312368" cy="17341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«Мои игры»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267744" y="3074233"/>
            <a:ext cx="648072" cy="6563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40152" y="3074233"/>
            <a:ext cx="648072" cy="6563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698" y="1700808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«Мои достижения»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894417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основными видами движений (ходьба, бег, прыжки, метание, лазание)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Спорт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s3.pic4you.ru/allimage/y2014/01-08/12216/4106161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3608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202214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85421" y="4005064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Мое общение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37749" y="4005064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Мой мир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346061" y="4005064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Моя культура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92858" y="2588534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2125" y="2588534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89202" y="2588534"/>
            <a:ext cx="0" cy="1394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13485" y="1484784"/>
            <a:ext cx="590465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Georgia" panose="02040502050405020303" pitchFamily="18" charset="0"/>
              </a:rPr>
              <a:t>О</a:t>
            </a:r>
            <a:r>
              <a:rPr lang="ru-RU" sz="4800" b="1" dirty="0" smtClean="0">
                <a:latin typeface="Georgia" panose="02040502050405020303" pitchFamily="18" charset="0"/>
              </a:rPr>
              <a:t>бщение</a:t>
            </a:r>
            <a:endParaRPr lang="ru-RU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476" y="1700808"/>
            <a:ext cx="727280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«Мои игры»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698" y="2708920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Играет в подвижные игры по правилам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476" y="3501008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Использует в самостоятельной деятельности элементы спортивных игр (футбол, хоккей, бадминтон)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Спорт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dutsadok.com.ua/clipart/ljudi/deti_ma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6" y="4290945"/>
            <a:ext cx="3024336" cy="25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Низкий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520" y="4221088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228526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60432" y="6309320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КАРТА НАБЛЮДЕНИЙ «СПОРТ</a:t>
            </a:r>
            <a:r>
              <a:rPr lang="ru-RU" sz="1600" b="1" dirty="0" smtClean="0">
                <a:latin typeface="Georgia" panose="02040502050405020303" pitchFamily="18" charset="0"/>
              </a:rPr>
              <a:t>» 5-6 лет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61580"/>
              </p:ext>
            </p:extLst>
          </p:nvPr>
        </p:nvGraphicFramePr>
        <p:xfrm>
          <a:off x="0" y="692696"/>
          <a:ext cx="9036496" cy="5472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7784"/>
                <a:gridCol w="4539450"/>
                <a:gridCol w="934631"/>
                <a:gridCol w="934631"/>
              </a:tblGrid>
              <a:tr h="2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характеристика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486451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1.Владеет основными видами движений (ходьба, бег, прыжки, метание, лазание).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1.1.Умеет ходить в колонне по одному, по двое, с выполнением разных заданий.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794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Бегает с высоким подниманием колен, мелким и широким шагом, змейкой, врассыпную, с преодолением препятствий.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Непрерывный бег не более 2 мин.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595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Прыгает с высоты в обозначенное место (не более 30 см), прыгает в длину  с места и с разбега, прыгает через скакалку.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486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Метает предметы на дальность, в горизонтальную и вертикальную цель (с расстояния не более 4 м).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72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1.5.Перелезает через различные препятствия, лазает по гимнастической стенке с изменением темпа, перелезает с одного пролета на другой.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24322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2.Играет в подвижные игры по правилам.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2.1.Знает и  соблюдает правила подвижных  игр.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486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Справедливо оценивает свои результаты и результаты сверстников в подвижной игре.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  <a:tr h="729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3.Использует в самостоятельной деятельности элементы спортивных игр.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С желанием играет в игры с элементами спорта (баскетбол, футбол, хоккей и др.) в самостоятельной двигательной деятельности.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980" marR="55980" marT="0" marB="0"/>
                </a:tc>
              </a:tr>
            </a:tbl>
          </a:graphicData>
        </a:graphic>
      </p:graphicFrame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44408" y="6381328"/>
            <a:ext cx="576064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0657"/>
            <a:ext cx="8064896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8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14176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Вариативный компонент: </a:t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специфика города Перми</a:t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4" name="Содержимое 3">
            <a:hlinkClick r:id="rId2" action="ppaction://hlinksldjump"/>
          </p:cNvPr>
          <p:cNvSpPr>
            <a:spLocks noGrp="1"/>
          </p:cNvSpPr>
          <p:nvPr>
            <p:ph sz="quarter" idx="1"/>
          </p:nvPr>
        </p:nvSpPr>
        <p:spPr>
          <a:xfrm>
            <a:off x="5004048" y="3645024"/>
            <a:ext cx="3960440" cy="2232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ТЕХНОМИР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3528" y="3573016"/>
            <a:ext cx="3960440" cy="21602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ИНТЕРЕСНОЕ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ДЕЛО</a:t>
            </a:r>
          </a:p>
        </p:txBody>
      </p:sp>
    </p:spTree>
    <p:extLst>
      <p:ext uri="{BB962C8B-B14F-4D97-AF65-F5344CB8AC3E}">
        <p14:creationId xmlns:p14="http://schemas.microsoft.com/office/powerpoint/2010/main" val="3258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177007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0668" y="1414601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Georgia" panose="02040502050405020303" pitchFamily="18" charset="0"/>
              </a:rPr>
              <a:t>  </a:t>
            </a:r>
            <a:r>
              <a:rPr lang="ru-RU" sz="4800" b="1" dirty="0" err="1" smtClean="0">
                <a:latin typeface="Georgia" panose="02040502050405020303" pitchFamily="18" charset="0"/>
              </a:rPr>
              <a:t>Техномир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20372" y="3516283"/>
            <a:ext cx="2980592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инженер»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215516" y="4991629"/>
            <a:ext cx="3384376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– конструктор»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132223" y="3394995"/>
            <a:ext cx="2865310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испытатель»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5906481" y="4991629"/>
            <a:ext cx="3129389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– активный пользователь»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07704" y="3091559"/>
            <a:ext cx="288032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824" y="3070785"/>
            <a:ext cx="864096" cy="19261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3110073"/>
            <a:ext cx="216024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53918" y="3113640"/>
            <a:ext cx="890290" cy="1883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3585749" y="4033844"/>
            <a:ext cx="2204145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- техник»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инженер»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698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Имеет представления о моделях объектов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476" y="3717032"/>
            <a:ext cx="8424936" cy="716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Работает со схемами и условными обозначениями при создании моделей объектов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Техномир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личный кабинет дошкольника\детский сад\скачанные файлы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19" y="4538092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конструктор»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Создает модели, простейшие сооружения и механизмы по схемам, картам, рисункам с использованием разных видов конструктора LEGO.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Техномир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личный кабинет дошкольника\детский сад\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94" y="4446087"/>
            <a:ext cx="3551608" cy="2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12913" y="627598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испытатель»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845431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Проводит испытания созданных моделей, механизмов.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Техномир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7640" y="3645024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Анализирует результат.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764" y="4446351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Делает </a:t>
            </a:r>
            <a:r>
              <a:rPr lang="ru-RU" sz="2000" dirty="0">
                <a:latin typeface="Georgia" panose="02040502050405020303" pitchFamily="18" charset="0"/>
              </a:rPr>
              <a:t>выводы.</a:t>
            </a:r>
          </a:p>
        </p:txBody>
      </p:sp>
      <p:pic>
        <p:nvPicPr>
          <p:cNvPr id="3075" name="Picture 3" descr="D:\личный кабинет дошкольника\детский сад\3e13bbc7ab2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6358"/>
            <a:ext cx="2818025" cy="25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727280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«Я - техник»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Имеет представления о различных видах роботов-помощников человека.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Техномир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7640" y="3861048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Создаёт простейших роботов с использованием различных видов конструктора LEGO</a:t>
            </a:r>
          </a:p>
        </p:txBody>
      </p:sp>
      <p:pic>
        <p:nvPicPr>
          <p:cNvPr id="1026" name="Picture 2" descr="E:\личный кабинет дошкольника\детский сад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48618"/>
            <a:ext cx="2247520" cy="24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553" y="1700808"/>
            <a:ext cx="727280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«Мое общение»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307" y="2708920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Употребляет вежливые формы речи в общении с детьми и взрослыми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07" y="3645024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Устанавливает и поддерживает диалог с детьми, взрослыми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553" y="4603643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Проявляет бесконфликтное поведение с детьми и взрослыми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О</a:t>
            </a:r>
            <a:r>
              <a:rPr lang="ru-RU" sz="3200" b="1" dirty="0" smtClean="0">
                <a:latin typeface="Georgia" panose="02040502050405020303" pitchFamily="18" charset="0"/>
              </a:rPr>
              <a:t>бщение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data:image/jpeg;base64,/9j/4AAQSkZJRgABAQAAAQABAAD/2wCEAAkGBxQSEhUUExQWFhUVGSAZGBgYGR0YIBgeHBsZHRsaGxscHiggGh4lHBoXIjEiJSorLy4uHh8zODMsNygtLisBCgoKDg0OGxAQGywkICQsLCwsLCwsLCwsLCwsLCwsLCwsLCwsLCwsLCwsLCwsLCwsLCwsLCwsLCwsLCwsLCwsLP/AABEIAK4BIQMBEQACEQEDEQH/xAAcAAABBQEBAQAAAAAAAAAAAAAAAwQFBgcCAQj/xABFEAACAQIEAwYDBAgFAgUFAAABAhEAAwQSITEFQVEGEyJhcYEHMpFScqGxFCNCYoKSwdEzosLh8EOyFVOD0vEWFyRUc//EABsBAAIDAQEBAAAAAAAAAAAAAAAEAgMFBgEH/8QAOhEAAgEDAgMFBgUDAwUBAAAAAAECAwQREiEFMUETIlFhcRQygZGhsQZSwdHwI0LhFZLxJDNygqIW/9oADAMBAAIRAxEAPwDcaACgAoAKACgAoAKACgAoAKACgAoAKACgAoAKACgAoAKACgAoAKACgAoAKACgAoAKACgAoAKACgAoAKACgAoAKACgAoAKACgAoAKACgAoAKACgAoAKACgAoATxF4IpZjCqJJ6AUAUMfEu0b+RQpWYjUE+jfLPl+NOOyqKOojrWcF7wuIW4odDKsJBpMkK0AFADXHY1LKlnMD8/SvJSUVlkoQc3pitxnwrj1q+YWQeQJUzG8FSRPlvUIVIz91llW3qUffWCWqwpCgAoAKACgAoAKACgAoA8JigCAu9qrYuZAA38QzH7q8/qD5VDtI5wLu5pKejO5OWLwdQymVIkHqKmMClABQAUAFABQAUAMsbxO3anO0ZVzH0Jge5g/Q142kGCvN23SMwttDCVBIUkdT0H/J5VRO5pw5stjQnLkiLxHby6W/VpbAB6F/xzL+ANUu+gXK0mSHCO3SuQt62yfvqCy+4iV/Grad1Tn1Kp2849C2YTFpdXNbdXXqpB/KmSkWoAKACgAoAKACgDi/dCKWYwqgkk8gNzQBh/wARu2r4pxZsl0sro4mDcM6TGwHT61rWlpp780Uzn0RSK0haUjZPhFx43bb2HMsniXzB+b8SD7msS+o6J6lyYxQqa0aGt0EkAgkbjp60kXjPiPFrNgfrbiqTsCdT6KNTsdq8bSWWewg5vTHmY12o7UXcZcafDaUkIg5id2PMmBWdWq63jodzwnhkbeKnJd5/QZ8B4k1i6rK0aj2I2P8AfyJquEnB6kNcQtI3NBxfPobrw7Fi9bS4uzCY6HmPYyK1U01lHzyUXGTi+aF715UUszBVGpJMAepNenhW8R21szFpTdPUaKfQwSfYVTOvGPMtjRlLkKYPtcjTmtuI3ykPHqNG/CvFc031PXb1F0HljtFYZwhbKzfLm0zehP8AzpNWqUXyZW4tc0SyXAdjsY9xUiJ1QAUAeE0AZ1217Xlos4ZvCQe8uDntAU9Drr6RVNSpjZGPxG/VNdnTe5SASTM6zv5/3pRs5xapSyuZpfYLipcNabeMw/DN+JB9zTNCpqWDrbCt2lPD5ouM0wPHNy4FEsQB1JigBDD8QtO2VHVmiYB5dR1G2tB5kdUHoUAUztR2zw1tmsEszroxRwmQxyaZDelLVrhU3jDfoXU6Mp7oo+K4/dvSHOYQFDECWAOhMaSQWGn2vWkq102sRG6Vvh5Z5bk6nesyTHkju5hgwgzHkSPyIqCqNM9ayIfoyrtoeXX6jWrFNsjpRIcN469lw3MbtzI6OB86/iNxrT9tcuLwxWvQUllGr8Pxi3ra3F2YT/cfWthPKyZjWBzXp4FABQAUAFAEJ2j4xatIyODcZhBtrEwebE6IPM+01FzUd2ThTc3hGLY3BYZrjvcZ5Yk5bZEa9SQZPmI9BUpcXq6dMUh6nwnXvIYW8Bhlgxd5zLaH2AG1U/6pX8S58Fp9RxgLhw5a5h7zIpUq3NlkhfCRvOYQdDp1E1dUvpV6eh8xD/Tlb1NX9ophO22LtKbaX2ygRlAUR55soM9SI9TT1nYKUdU5p+SELm6xPTGDXqKcAxN/F3bgKNeDKVZgf8Mkg5p1k6QdzBqvisbeNLQpYf3G+F3U6NZVWs4J1/h/eKg9/aUmNIYwOckjcdIrlJ3ttTeJyOpnx2o/dp/X/DErvYS6ikm/bYjY5coI/e1JHrGnprXkeIWtR6YyK4ccrRlmcNvr+30JTgvF8Tasiw2W26sZViZYSwY+HXKGUnwnnE6idFV5rQoLMepi3OmrWlKPUd47GSRuzj9p4OX7i6qntr1k61n3d/JvTE0rWwio6pEddts5nvHHvP56fhWdKq+b3HlTS2jsKhIgzJGk1VrfQlhdTm++msGDInk3XynY9ZPWmKNxUi9mV1benOOGiQwPaZ0c25KKWzM+UuxAAUBeWYgISx69a3qV9BxTk8GHU4fUUmorPgXrhPFLV9ZtPmjQzoR6giadp1IzWYvIjUpTpvE1gkKsIDDjONtWrZ71oVgVAElmkbKBqTFeN4DGTJeIYZXuuxcWl5ArmY6RsCAp8pNIVKkE+YlL8P8AbTc5SxnyI1MJB/xzEmQU0I5aknX0iqXXpvmN0/w7Tj1H2E4ndw7B7LK0Agsf2JhcxHMBXJ6GAeRFWUWk9UQp8PdCpnoP+B9qcYoOdrRkasVzXGPU+KFG+h2+yKs9qceZXeXdKntTWX9BvxLtBedtX167n2+z/CBXnaymc5dcQryeFsh72Lx118ZaUszCSTJmIRp/56VbRb1FvC7mpKtpk8pms00dIQ3aziZw2FuXFMPGVPvHQfTU+1VVp6INk6cdUkjD7146ksSSeXMnoOpPM1j+88s1UtKwj3hiuTnZhljwrH4zp+W1Rq6UsLmewy3lkwMQFIzAwf2twD0PMeu1Ldm5ci3UlzHF9MwlWg/UH1HTzGtVxeOaJNZ5EdZxOfwupB1IncERmE84kENzB6g0xOk4boqhJS2Y1xd8qDO6gsD1C/NPt+flVkIps8k8I1D4bY2bTWuSwy+Qacw/mBP8Va9tPVDfoZlzHTPYudMlAUAFABQBXu1/HDhkVUE3LshTyRQPE56ASBz1I0O1QnLSsllKm5ywY5xXjZullU6EyzDdz1JJk+ppCcnJ7nQ2tvGCyRyoZ10A19f9vzqt7Ibg9TeOSOjrp116QPXqaiSznkN3sgEmTB3E9DvNTUiDprOSX7H9mExbs7g9yh1CShJ6FpgD0GY8o1NXz4hVtYatW30MK+pUJy0xgs+PI1Wz3di0Etqtu1bGw0AA5nqfOuJu+JV7uo1F8/mycKMaaOMPeJXORAeMi89dp6E7xyFZ9WmlLR4c2GrbJ5cU3JAIGXQnLInmASRPt79K9hilhtcwznYrWNZkL3bgBuWlFhY2a4xzFv8AOnvPQGuqspyVtlPZvMfJL+Mnb09U8voMluFjlBOnzN1jeOmp/OqGku8zay33UcNjfELdvUyQJ1kj5iTrCrsTuToK9VDu65fz/PgUSq76YkggIHiaeZOgA9Og9TS20n3UWpY5sSS8riRqvWDB9J3HnU9Lg9yUZKXIhrl24GyXVXJqVOrCNobaI01gjWm1CDjqg9/5yKlKSemS2/nMlOCYo4O+LqKoUkC4AI8M6zyaN53HnrTVncuM1FvYXvrSM6bkluvD+bmm9oOMrhrQb5mc5bajXMxk/QAEnyFb0pYWTm4rLwZfxfjrO7azcOjNMwPsjko8h9TvWXcV29ka1vbpbshllmgctSf6ClJd1amN83hCjN057RqT1PQD1qCPWxu+HIJ8RykQRoNZBnQRyq2M8EJQzz5DMMyE93+YM+sgH6MKuUs8zOueG0q2++r1/TkO8PfzidiNGEQVPQ/81EVeo4WUcBxCjOjWdOf/ACXL4Y2JxVx4kLbiehZhp6kA01Qj1NDgsN5ywahTB0BnHxWxgLWrX2FN0+p8K/QB6QvZbRj4jlpHdy8DN7RJ9CPpSbwhxbjuy5iFIGUR6mNvSqpJc2TWeg7wt3NoP2gGHkT/ALwai04tNc0epprA9c5NTorKH+7IOYegdX9oqd5TSmpLqQoTymvAS4vY7u5hwdGNgXXHTO93KD0MMP5aZuYaKcU/DBRQlqlJrxEE4JexTolsfOrkSNMkAFz0UnRftGele29vLGX1PKtdJ4RcfhQhLXXiFyAe+Zv6CmrVNJplF002mjSKbFQoAKACgDKvivefvQinVwltR97OY92y/QUvWy2kP2LUW5Mzn9Ce0WVwVYMUYH9llAlfpBHXWl6kWka9vWjOUl5J/wA+JNcYw+XuXHyXrCMp81UI49QR+IrytHk0FlPKlTfPJEWrhyebMRPvE/QVU1uMwbcfPOP0C+BliNBy9KI5zkm4rGDRcMn6NhLVlAAVTP8AeuG0bpJ/iI+grIv5Sq1tHRY+skjnovnLxZJYsd5h0VdQ4A/yEgfzACs7hdHPENEumr5rOCc5ZgmOOIYj9UlxNiVAI5d5CBo8s1ZtGm+0lCXTOf8A1eWeSeyaHRQStpdEQAtHP7K+8En/AHqpN4dSXN8v1fwBLoVbjFp3z21BZ2vllXrkZWgeo19IrrrGDna0ox/K/wBS+3qRpqUpdH+qIzhJ8AnfU+oztr9dD0INQu6MoPL5NI07aqqkduab+vI94TZi2tw7949pvvBUaPr3p96Zuaf/AEikvzfpgSoS/wCpcX+X9ci+KQucp+WQI66FmJ9FCj1eeQqmhT7OhKvjvdP3LqstdVUly6hcvmTGuoUDbWJJ9APypSMMrLG845CN8ZoBAlWBPoQR+IkVOD0k2tWxytzUAiAdBr+fTSvWsos8sbD3jPFn/RrQzSbK90D5liCT592qfzGt5VnOjB/zbY5jsVCvOP8ANyo4JGBOcEHYg6EMNWB85alasGop+bGqdRSk0vAmrlrKLR5XLQb3BIf3DfmK8uYbRkuWESt5byTGWHuwjHmDkHnl8I9pk+9USWWl8SyLwm/ALtvwxJ13PM9aE9yTWxF31yHQmPXlzHqNCDTMXq5lL7r2HGDss15Mv/U8B9R4l9oDelWUXnMTn/xDZutRjOCy08fM1v4b42w2G7uy2YqzFmiAxLHYn5oEa7aitGn7uCNCj2NOMGXCrC0yn4qoe/J62Vj2a5P5j61mXv8A3ID9p7kihW3qhoZQ4t3QPzqtokmP+BWS1wNGltAT5liMqjzJFWwpubwvErnUUV8C4YXslcuvbN1slpQNAAWfKJiCCFDOWMEEkaaVouipTUnyQkqjUWl1LSnBsMzG4yJfub53ysTG37vWNKscYt5aK02lhMUwFsoxbPbYHV4EFYEjxT4gAQIPI6RtUjzkjrsbwzuMMsiGuHO3lm1C+wj3mvIR0ohKWonameBQAUAFAFC+IvD/ANbhcTBKW71vPH7IDghvTUg+1VzTymi+lJaZR8UPMfwq1iSRfZHzGGUDLlGsAOvileRM6zETXrSawzyMnFqUXuMb/YodycOpL21bPb7xwGRjv3ZVNAdZDSCSfWvOzjp0lquaiqdouZnna7svdwYFweK0zBg0FSubR1YawRJO+uvSl5UcMepX2UlLZ5z+/wC5B3dJB96XSNfJqPZHEjEIWyi6XsW07smAroSrkn9kaIZ32jlXtvCMp1ISXNL5NNnN14uE8eZL2uBXFRgrBMpDAElwCPEGV4DTI1BXXfcknyvw2Eq0bim9M18n6/uVxqNJxfIbY7D3spVLTeIi4imAM6kXMqMT8rFScrZSJMTsFL3g0atbt4PDfNeOcr54JRq7YZxgOI95fuKsgMiXPEIMGUKxyKsjAjkTXMXllK2pR19G0X05apbDy1bC4uyxGjFoPRu6YH6qB/LWx+HLhNOi+a3Xp1C4yoi78HW4x7yyoRzm8LHMrH9vQDITpOUkHmDvXUzpwnHTJZQtCpOEtUXg4v8AZMC3ct2Xyi4Q57wZ4dYCsMuWDAAO8jlVfs9Ps3SXJk3cVHUVTqivDC3Eyi8mQkxO6kspQ5W8mS1vBhj0pN2slbypP4DauU68ai+JDLIaDuLjA/QkfhFY846dvJfc26bUt/N/YVMEz7fj/eoLwGEt8iVzl6j86n0JPkL8UwM2Bd/6a4lM8co7ppPkRmHqRWxYpuhF+D/U5q9aVea8UXDi3AExTszpbTMwEqctzScrGfCWAJ0jYkEnatCcIzi0xCE5QaaI+72RdbJsS10Kxe24UIbZb5h4mhw25XTfcaRD2dOGh8iz2iSnrS3KR2h4Zdwq5iJRmFxGG24zqZghlMtlP9DSk7bS8/D5DULlSWPj8xs79d6SwO5GWJbVfU/kf7iroohLmjy0Qyup00kH01/L+tep6ZJohLEotM2rsLwkYe0cpwzB4IeypU3ByZ9TJjppWvCOEY05amWmpECj/E3h+a0l7kko/wB14g+zAD+Kkr2m5QUl0GrSoozw+pkLW8un09OVJp5HuQ54dbFy4ATpER1JIAX1J09anGm5bIrnNR3Nc7O9nlw4BaGuTOg0UkRp1IGkn8JM6EKahyFnmW7JXiQLqttSA1xoVjrkgFs3mRl0HWKsRXPZENYtJauPZF5LzxAAIBtsSFh1UyIzyNufrXpUmIvYtJfOEGK7y46EMoZRct5iqliF2BVyRI0IXfSjB5kueAw7W0VWc3CBGZgAT7DSvTwcUAFABQAUARPad3GGu5ERyUIh2KjUQNlYkzAiNaARV+F3cPiLl827ri/h2MqAwRWtnUMSMrknVgDoGG29B7kXxF285uX7JR7aasmf9YACCxUDQRlMBomBtz8we5LBibSXUKsA6OIIOoZSP7VEvSyYb2v4SMLcNvPmKNl1gkqRmRjH7vhM81PUUrUjiWUadjWfuSYv8OcQRiLgzEK1ltAYls1vKekEkAk9fpOj7z9CviWnCfU1bCW7uHQl7qXBcWUdQQAVA8O5zSNAR02pnBkqR3wjH3Hud3ftujZS6i4B4gG3UqSNMwkbjTTWvGSi8sadpOHZGGLsgC5b/wAUaxctEjPIH7SwGBAnwkazSt1bU7im4TRasxepDXiBuhkZSgFsrcYSWMDWFMAHMvX+tcnbwhY3cdWc529Jbb+g232tNj7D2b3+OHBsqxnfOyKTLjkOZjoTEaCu3wZuo9bB4hmZ7RDIhKgsxDPHhbKIIkRAJiSCdKAb3JhlS7bAjMjDY66EeflUS6O6Kfx7gZRs/wAyGAW5qw0Qt1+yW+7I3NZ1zaKS1RNG1u3TeJcisWjofvH8WMfhrWPJYeDoabUllHdtZZZIABk+wP8A8+1RbxFnlWWlF/wGFFvhzC5ZN0XVZ2tjKNHkic5AELlnXSuktaXZUYw8P1ONuanaVZMj+HWlvucmIVbttQxskqzE5RmLj5lUmVHpPlTJTkd43iF8lrtq272lUFipEroCQFOtwjWY9BJ0owS1EvjMLaxFopcVblu4uoOoYEbj6zIqJallGO9oOFPhWZHYNkaAdiytPdt56AgnqrUhcUknlD1Co2tLIR3qhIYF+H2S5Cru7BAPNzlH5mvUtU1EhN4jk+hsDgLdoQiKs7lVAk9TG9a6WDEzkdV6AhjMMt1GtuJVwQwPMGvGs7ME8GM9puyt3DvkguoP6o6TcUxp99TuOcz6ZlS3cJ93kzQpV1KO/NC3BeyeKw95HnDvqGa1n8Qg7iVg7U1To6cPJGc87YNJGJhQzDKem8Va3g9jBy5CX6SLhXKcrocykiROoII5gqSPeiMkeVreSRAcI7JphsVicVduZjiIUBEy5IOYEZQZaQviO8a1PIt2e25zguDC1inxlxma9dXIsqq92ouZwfCNWMKTPmNBoIynguo2rmmy88NxfeoGiDJDDoQYPt0qxCrWHgd0HgUAFABQBAccxJFwaaW1DL95iwn2CmPvVCcsIZtqSqTwyB4bwW0mJfEqrnviTeQOYz+GHCTscpzAb6chXkZZRKvQ0S2EeBdmGwTYs98Gt4l2YCApti4ZfYS7HQAkwOm8y1IqjRlJ4RY7OPVjA06VWpJjcqEooyr4pPZW5lsjM7KC5WXJMkyx1Ogj6iozi3glbTUJkn2d7LWjw1rb6XcbaBe5v3YMMigdBoT1PtXsZKOwVoTuMyfJciSxXB8SeGvh7N4fpdo/qwoFkaXA2ZY2zKBBG0kTMmrsmfoaeCycMd+7sd+Mr2kOaSW8TaZQzeJwqyMx30rxtFlKlJvkPsWveoVVyubQssTB3idAfOo5LZQa2Kvw9VyW8On2CXbfKuwLH7WTLpyldhWBcWTuLtS6R5+hOlPEHFczjs/wI4bEYmLiCxjGZgSWzKDlm3BOSYL5Ty13roVJMVnRlB4YpwPgWJw2PxeIVlezeJa1N1/Dm1ylPlygkmQJ0AG9e5I6GWaxeRFW2GnKAJ6xzqDkhuNGSXIadorg7i4pRnzoyhVEySDHnQRexnz8Ov2y1y7YuWkOgmGjX9oKSQSY302FY1xbVFHOMm3bX1LaL2Jjs1wNsTcAdYs2zNw/aOsWh10jN9OehYWuuXavkuXmKcRvX7i5svHHsQJFsiVC52HJoICqfKZJHkBzrbk8LJk0KXaS0lWwnBwmMuYpbtxbeInvkUAhXyhQwMSAQCD0n3HkZ5J1qDgw4BwfFYXFYy4WVrN5i1nxGVzRo8mAiawFBJk6ipakVdnJvYsuFvoFVFOigKPQCKr1JjfYyiuRnPxQtW7Tq5Ym5cUjxEfaGQKNgAM/4zVNdZWApLEslBL5iOUan8hSrWBvOTUPhh2fDlcSw8Fs/q5/aciC3mFBI9Sfs1fa0mnql8BS7rJrQjU6eEAoAKAEMXhluKVYSD5TB5EeYOtAJ4KRjeKJh8Tk+dyCXZT4ECj5rvhLJAnqPTeq+XdGdal3iXxQFxAUIYHUEGQfQioSWUN0ZpPcb4HDNmBOkVGKeS6tUjpwc8N/SmzriMiqtwhGT5rqAyDEwukAnc66CrhJqOFpefHy8h5j1UxMyflUalvID/kVFxyWKt2ayS/CMMbduG+Yks3kWMwPQQParEsIz5S1NsfV6eBQAUAFAEbxfh/egEfMP8w6Ty8j/eoyjqRbRqunLJF27SlcniVgZj5WBHMf31BqCWkZlNVdyOwvCryG+bl9rucjJIAygA6QNOfICelDTaLKc4qS29fP9hbC4ZswkRFVJPI1UqR0jfj3F8NhNbl7uW+cqFJ7zrIA8WmlXZwtzOku9sLWMGwW2WAVWEprPhOqqTsGgj+k1CVNvcuo3EVFxHHFWxCIzYcI7BdEeRqOYIO8cjvA1FS6EMJyzJ7DN+8KWzc+fIM0fajX8arnkct3HDwOMNhs6MrFgrdCVPsRUoELlJkSMCmFvZba2lS6hWVPikNmBaWJafHLQACV66euK5LmKUZaJpvkT9qwRbKyAW2kSJ5SDvXsVgtrSUnsNF4nda/3AsFVW2Wa5MpyChCN9ZmYIjah+BCC2jPK54x1/wCBv3bTEGap3NHUsEvcvd2mY6hRJj8dyKuQhLGWR3BcOuJRinitXTDGCggaEAHxZiOcDkfX3Cl6C8n2eY9S2YXDLbUIihVGwAgCpRjhYSwhdtt5fMZcawJuAFfmAiOo0MesgEf70SjlYLaFXs5qRGYW0MhCsQ07jdSNdQfyNVpaRupUVTkMLNrFG5f750a3Ci0EBXQFiSQSfFqAdTsKHklT7NSWE89fDPQMNabMNKqinkcnJaTji+BwyZrrDDq+7G8FMjyzfKOsa/1vRmSW+URWA+HtnE3mvnwYW4QyW18JcQNf3EYiYGsRtVaopyUmeTuGk4rmaThsOttFRFCqoAVQIAA2AHKmBUVoAKACgAoAbY/BJeRkcEqwggEiRzBjkelAFE4i+Hw6HD4EC33J8boflZpIEbMS2hJ01gazC8bmn7VC3f8AcRuJ1KdvOrHoRFntPiwAoC3CJJbLPhHPKsHpsT6U/cUaVu1KrNJSeFnxM224zVrxap08ySy1/N/oXPsxe/SrRZrkspghIA1AI6kbxvyNUzhGMmkzSoXU6tNTaxkn8Ngkt6qoBO53J9SdTXhNtvmOaDwKACgAoAKACgCpdsO0Nq0jJ4Sx8MnXxfZQQZb8vwocJTi9PMat7WVXvLkiKwecqjpde2LhKrbdy2ozbNr4vC0jXblXHw4vXtZzpV1r085eHzLZRz5Da1xVBiEt3MS7lSe8QaEEdQI020Ekjada1eG1ry5qOc44hzjssP49SU6E9GY7ssuH7MYG4bjhEuC7BYEhwY1U66iJP1NbOlCGqXiSgu4e2gtDJkAgIozQOmUTpQ5JczxblX7UcWGHCm1mQGRBGYE6QMu6jU66dKUqXcFtDdj1pRdSaU3hEHd7autvVENzaMpC+obPPtE/nUVd05Rz18DThwqv2mlvu+JK9l8fcxti41y8lhixS2EEERuSXkNr9n86Zg9cdjNvoez1ezi8/L9Gya4X2Pt2nS5nbOszliLmbfOCDM+vWImoxt4xnr3bEnNtYPcfw9O8hNVtjMbU+HM2ijnlAEkgcjtV7wex1S2IqzjbtlriZEI+cuT3QgQDoFZQAI57ETrNJXl3C2ipSWcl9OLTxg5t8UxF1A9u3bRGXNmY55kaZQCJHOTHvWbc8doU3pisy+WP3LlGecHXCsPY4mlq+l+6GtMC1slYDaEZkjKYI0PMT7bkcTSZTXhVt5uE1zX0ZbsHw21akpbVSdyqgE+sVKKS5IVlJyxqecD2pHgUAQnaDE20VvCDcC6GcuXeMzSCBPIa+XOqqtWMFvzDVpK5hMVfZQ9u4WQ6RcVVafLaRuIMeprnIcclRqOndR36ad8eo8llZi8nKcQu94iveQAsQ4RQSgGuognbdtIkHambPicrmvpUdMOjf7/YKr0Rzkk8b2Gw+JZnvPcvI66KzSF2g2yPl57bhjM6RuuKYp2suZY+G4FbFpLSTlQQuYljA2EnpUiD3eR1QAUAFABQAUARnFcZHgUwY8RHIdB5n8Br0pK+vI21JyZbSpucsIqPFsOrPZGUGSbZXabZU6acgwQjoRXD07urNzqOWHzXk09vpkdqU4Y0tbPYTxPDThbZbC2y9wwJY5yFkTAJE6ct/pTUeJy4lXhDiFTuLw2+O3UznaRtKU5WkO9/NiT4diHRrVxlyvcSHQfaUCR6ldvueda/D72NOCipaoJuOfsy6UXJZaw8ZwW+1cDAEagiQa6QoO6ACgAoAKACgBrxPEd3ZuXBuiM30BNAIwu3fN3Em6xJWwGuR93RPcuQfWaeccRUVzZ2Ve3jSo0reHNvf9SNxDibRR3Ziud917q5JkKesayP60rbwnWnWVxSilnEW0u9HzCgnOco1ILHLOkvPZDA2zaTw51uENdFzxgsAfEMyCGDRqGJ3mq6ktL0pYxsktjDuKk3Va/LlLGVsMOMYoYfHBEg25QhSMwh8whieQZrhE+VZV52kdUoPoX0KMKlq5SW8Zfz0LSuMLeFST+6gn8FrmFG9uH/AHP6HjdGmuiI6/h/8bv11uOtq2GOXKIRiSdcviy+4rQnSnZ0ccpPd432W5TGtqqa48ly9SPwvBbF0BwX3lwSGDFTsdNtI0iRSk7ytDMNvL4mhCtOpF78x9wy+bZu2xCqr+FREQwD7dPF+FE5VoqM4t5a/wAFMYQk5KSyOb/EGRWZRqASACUmB1UimKHEa+rS2E7Kk1nA6zXsOsNLMwkscxDk+L5gGKlSzLB3AFaVa8rUazWlzjjp7yf7GXR08ym8fxX6QwV2RSc5DGYCJMDUSSzA8hyqdevJxjNxeV0677L6G3ZyVKHtDhnohgnae+ML3IICZYmPGF+zMwNNJiaUfDaLr9s08+HQ05cKozqds8+Lj5mkdi+C27OFs3LYUXXRXZ+blgCVbqvIDlpFaELhwqY6HI3dWdarKU+ecei8C4YXEB1kaciDuCNwa0001lCYtUgOL1zKpY7AE/QTQBmWMZsQ1oMdGfO43kAFn/AZf5awnV7Su5S5IoT1M4TFLcuZZIJLPlVj4GVoll2DH5hWPNZcpOPq/FNDOZRimnscY6yUe2yE5jc8TE6kEEnX+ECKvoPCaWyS+24vUk5PMi49j8WTntHYQ6+QYkMo8gwn+Kuis6zqU8vmiVOWUWWnCwKACgAoAKAG2PxXdoW3OwHUnYf1J5AGoykorLBLJUcbi4iCDLak6Zidz+QHQelcJxG5d3VazsjWpw7KC8WN8CWuXRe07vKVt66wT4mImNSojfQedI3EOxp9k/eeG/0BZk8rkTAesvBLA14pci0XH/SZbnsDD/5Gatrhffp1aPVrK9VuU1FhqRK8MxwVgh+W4Tl8n3K/xCWHmG8q63g997VRSfNcxS4p6JE5WwUBQAUAFABQAhjratbdXICspDE6QCINAGG/+Hmxh8Vm1Y3VtZhswSWzKeYMinYTU5xaOyta8Ly5jOPSG/r1IOabNl09x5geIXbav3dxkIE6ZZ3E6kExE6bUrWowb1Mzbyxotqo9t1n4mg/D3s6l5f0zFKblxtLZuEt4R+0FOm8x5CRvSdWnBSwkc7xWtGnWlQoPEVjOPE0NUVBoAoHTSoJYWDIyUnGwwAYTmGYg66uS5n6x7VxnFZuV1lPkbdnTXZ79RozADTQVnbt5Y9GKXIm+zCpc7xHVW+VoYA9V5/dFddwlqpbKMlnDMS+joq5T5knf7NYZ5BtATvlLJ/2kU/7LR/KvkLKvU/Mxlj7F/D4e5F1IRWyHI2ZQB4F+fxtsJ0qFS0jKWvJFPOyMf4uR3rKDISEB+6AJ+s0nzk8H0SwpdnbRiM69SHDRfh32gzYc2HnNZ+T95OX8swfKKhVhvqRw/FLZ0a7eNpb/AL/UuVrEZSLmoVgM4PIcm9V2Pl6UzaVsPs2ZM49UTQrQKji9bDKVOxBB96AMywGF7t72b57Si0fIs0mPVUU+jCsCtTdOE/DOPmL+7kcrdrJcWCqDHipzW2gkFYaRyysDP0mmreOmWH1I6sss3YewZuOdQAEnqZLN+a1tcOWKbfQso+7kt9aJcFABQAUAFAFT7ZBro7u2CWQE6GCGI0ynbMBOh0IaOdH9NvTU5MjUpVnTc6PNfXyKvwriVy/cGHuIAde8OqkIoliUIkTEbxrWI/w1Tp1VVhUTjnl19Ao8XqVP6VSk4yxz6DpO0NlYUkrlUCCCNRoRMR9KyOJ8Hvp15VHTeG/oOW3EbRwUY1FnzY//APGLP/nW/wCcf3rF/wBNus/9qf8AtY529H8y+aG97jdlptqTcNwFMqCZzaHxGFG/M1t8J4Lf9vGq6TUere30EbjiVolp7RZ9SB4dxDEYpkRQDlgsOSkbNcYbEESFGsjy06iw4Nb2ClVnLMnyS6epl1L26u6ipUoaYJ7yfX0NH4VxU3CEH6zLo9zKVGgIzAnRpYR4Z59KYTyPSjpJqvSIUAFABQBGdocQiWGz6zoo6tuoHuJ8gCeVCjr2PG8bmXXcdhMU3d3L1y2YzPdZlUM4gc/CTHMRoAKwp0eN2GaqjqTeFFd7GfJbr4j1nxelTm+ykk8DM9n8Mbdu6MYFS42Vc6CZ10IzDLtudqtXHeJRqOnK2y4rLxq9fA2o/iKTim9PzErfDcFae5nxgfIviUZQrAgyoPizHYEDXUVCpxLitxTWig4qTwniTafxKa/GO0Uoyklsar2Kvh8IkEaaBZnIN1UnY6EajSIitWjSq0aahV95czn5VI1G5x5Mh/iZdZbaZSTmlXWCQF+2QDA1AEtI1qFzPRDI7w+nTqVtFTkypL2mdoNxVOuWQShJBiMrDy61ztxaqtPWnhm7StdMe7JNfz4CWJ7QiGAttMfaXSeutVU7F5976MYVtVeyS+aOOB9p7/6TY7pfmbKyghs6sRoSRCgcj19a2rGk6DcVvkUvrKCoupWmk8bY8Tba1jlyv9tsRkw2xMsNACfll9gJjwVVVeIMut8dosmHPcBY66zrWfFZWUfSacouKcXsDNAk1YosnJ4WSxdhcty6QPEw+WJ18JJBI2BjLr1qagm9L6nM8fnGUINdGXnFcRLIoRGtq0QzBZjpbQElmjTaNee1Ykb2KqaKWZSzhpLl6tnP41IsnAbs2VBnMnhIOpEbSeZyxrXTxzhZFZLDwL8UZe6fOxVcpBIMHXp51IiZ1ZvLcYW1uBLrgs6d3Cgry3GVhm5EzBNcteTv6KlKtSfZ6sJ/zmvget29fEIVFqOhhnKBw9lkLZQ2cqCc2WPlOubSs9Xa16JQknz5LkQ9ieMqaG74F+8dHuWV8EssliFIIkzl/eqcOIRxGcIN743LocPw+9NFz7C3Q2FWPlBIUn5iN5YSYOp31Ig866y1jVjSXarDIy0Z7nIsdNEQoAKACgAoAqXGcPcs3zdALW23jUrptAGgJg5uQAFVyjvkaoVEk4sWu4llt3bhtnKLT5W0hhAy7nmRt5g1OKKa0lkxsYp87BWOWTGubnzJB/A101OPJI4yvTptuUl19PtuLDE3PtD+UVcotdX9BTsqf5fqzvC337xJZj4hMSIH8EGqq6eh7jVrGn2i2NWt8NIsW3w6rDIpyiBqQCY8m1nzM661y84tvJ29Cqoxw+RJcB4W9vx3W8R2UbD/AHIAkDSZoSIVJ52RNVIrCgAoAKAMh+JPaLO/dodNVWPszDt/ERlHkD1rU4fbrOtmffV9MdC5soK1smEwYDeNahpXPG56m+WdhM7V6sY2J9dy8/DHtB3BZHJyqNRvKk6QOZDkR5O1ZPEKPd1o1rKrvpZfrVxiWLfO5l/LogPRRp5nMedfLuOcRdap2cH3VzOioUsLLEcRwqxcJZ7SFmEFiBJ99+Q1rEhd14JKMnheZenJcnsR97s9hPCpsqdSRMmdpzGZYbaGRTUeIXTzJTf0J9pPPN5fmcXuE2UYulpFZjDFREg6QY5bSKtocQuE03JvTuEo64qMs4LdwPEllKMZZI1O7KflY+ehU+amu/ta6rUo1F1MmpBwk0Mu2V027aXFOVlcwdOaPM5tOX9qunSjVi4PkwprMjMD2zdx+uw9i7PNlyn3BDVly/CMF3qNaUfJ7/bBvxsnhSjL5rAm/aS1uuBw4PnB/wBFeR/C1b+65fyf7k/Zqj2cvuPey/aq5cxdpCFS13gGW2sAmYEmSRBIPLanrfglGz78ZylLxfL6Cl5RSpN55F4z2bTOy2wpJMtljd4yz5SCQNpq3Qo5aWPHZbmfRafMfdl1uHPccEKwGUH3n1AMweh8qnHkV15Jy2IPt1xvxd2p+QwPN41P8AP8x/drRsKCnLW+SMPil12VPTHmyiZQdxPrrW/KMZLDx8Vscopyi8p48zplERy+zy+m01U7WhrdVwWrGM4W6JK4radCk8eo2OGQj5FI31AOvWvY0aSjpSSxvjCx9ibr1XLLm88ubLV8PuKG1cyE+EnKR5EwD7MR7MegrN4hbrTrj0N7hd23LsmarWObwUAFABQAUABoAr3by/kwN49QBr5kf0mrKKzNIqrPTBsxRa6lLGxxzbe7PHHiX3/pUXzRKG0GxzhnKuhG4YH8aKnus8pPE0zcOzVwNhbRG0R9CR/SuWl7zOzjyRKVEkFABQAUAUntR2qyrcRJtlNHz+FmB5Wx5ifGdPzFXbxjLcct7GrcbQ5mM8RxjXbpcgqToARAAGwHLQV0dtc0amI0pr5GDf2N5btzuKbivgJoadTSMiW51NekcCDXMog8qr1KKwy5QcnlF17E8IFq6t3Enu3C5rNttM0z429NCFOuoPKuW/Et9XhatUovD2ykbPC7en2vfe/gXrDs50BGWSc4M5hJMDoeRP08vl1RRTy858H4nRD7PSeCeBtjWgBvsGT6QQfwM+1MUFluL6njXU4uXfljWfyiZ/KiMNmWpjrB8QW0VZiBrlPmG/PKdfTNXW/h25bTosRvoJd897dX1FpJg/OyjeSEIEfzb11tP3he2WaiMTOtai5HVY2E7BlRP/NTQuQU8tbj3hd0W7yPGqsDpodx086qrJODF72mnRkfQ12wrgZlDQZEiYPWsw5bL6ELxTjoUXEw8Pct6PyFv2PzNEkKN43FUzr04e8yapTl7qMp4nje8u+HYSArSDEySZE5iZJ9a6ezqUnBdlNPJyF+qzm5VoyXTl4CduRvrTyyuZlSw3sdZqkyOBFWjTp+XKq4vGxbKOrvLqLcOxOS4jHafF6HQ/hUKsNdNrxL6E3SqqS6GycA4kL1oGfENDyzD9lx5MNZ9a5VtZaXQ7ZZwm+pKUHoUAFABQAUAVD4nXIwcdW19ArH84pmzWayyKXraoywY/bOgnpXRrkctLGXgQu4mHX0P9KqnPE0Xxo5g/gO7VyYI61bnKF9LUsG39jrubDKf3n+hckfgQa5essTZ2NJ5gicqssCgAoAKAInj3ALGMQLeWcuqsDDL6H+m1RnGMlhl1vc1aEtdN4M44/8Obyv/wDjqL1o7BmUMvkZgH1FKyt5xlqpvB0dtx2lOk4XSz6JY+RWOL9mruHbJcsurATKAsCD5qCDz313r2lXureT0y5/H7k5UuFcQglNKOOnuv5kViMAUMNnQkTDiCQefiG1NQ4rdQypNPPiv2KJfhzhVw06UmsbPElv8/ud3OEsFUlboV/lJUw+vIkdelC4ldJNN5z5I9fBODSaWcaefe/mSy4TsjxB7asLOZDsLrZXAGmobWOk07a8RqQjpqRTX85rkcvxbg9hOtOdvNx8sak/R5yI2/0uxmRRftgSWXIYXqRKnL6jTnU7nhXCryfa1IrV64z64MKlc8Rt49nHOPTI5s9rr62wvgJAgXDM+RImCfOsit+CrWdbXGbUH/bhc/BPwG4fiCsoaXHMvH/A8v8AbG4Uhbao3Ni2YDqQsD8TSdH8C6amatXMPJYl+xdP8SRcO5DvfQa3+P3GWEVbZYiWQkk67KCIEmNNZp63/B9GlU13FTXBcljHzf7FNX8QVJx00YYl57/QWweGxl2+sJda4DpmUoF5GZAVR15nzrYtrPh1hTfYJb/GT8vQSqVOIXdVKplY8sL/ACWDtDh7li1kvXFuN3d1lyrlFsE2gEWSSRodT+A0pSDUp5R1PD4PtEmzLy0Vos63kxHB3AVEdT+ZqMXlEaDTivj9x/w8TetA7FwKjV90LmP9Jo+geD3c9i03W2p/yiss4xrDwNeMcES/r8lwftqBJHRvtDy+kUtcW0K8NMy2jWlSllFR4x2fdfDctm6m6uinQ+YUllI11GhFYk7C5tKiqWrfwe5o+0Ubmm4V0seayQuJ4FbBCjNafeHmWHmH1I8xV9PjnE7Oo5VsvK5SWflgSrcFsLqGILTjrH/I0bgxP+HdVo0aRMHyynT0NPUvxfXpt9tSTzy3cfvkTq/hOjPHZVGvHO4k/BZMd6Cw3BUGPQTI95ryP4quVlyprflzLf8A8pbbKNSS8eW46w3Z8MAy2rt1QfmAZlY89F0/COVLVL7idzBvU9MvDbH6mjSsOF28o91ao9f36ZLx2e4NfBt3Ljm2E2tgCWB5O3Ifujy1puzt50o99lN5cQqz7iLZTwkFABQAUAFAFD+K1z9Siz1J89UA/M07w+OaohxCWKLMpzV0BzeDlwCV9/6VCSTaJxyos6uNAPpXrwkRiss2n4fYgPhjBBykDT/+af71zl1HTVaOqtpaqUWWmlxgKACgAoAKACgCD4xjzZuroDmTbNlJyt+zOhPi2kUvXrxoR1yXyLKcdUsELjuKTctFraRnPhuMsmUfaJC+p8qyf9bpyb0QnJLnt9hiUZJYTwL3+JlyFhUBZf287NDLoqr+c6dKZteKwuaihCMviiNSLjDoW6tUVAigCgvieGWmIupYt3VLA57YBMMy5gYhpg+dWqFeUe7nBCLoReZYyRXCcfwkNculcoW5ltsyuVMKp8K6jQknUDyq6UbtrRv8ypQtFPtEl69Ca7I38FiMVdbD2k/VqDnyBZYsdVBEj1gVXVhWpxSm3h+ZOMqE5aqaWV5F5qgtKB8Sn8Nw/ZRP8zOD+FX0feH+Hr+pH1Moe2DvWg1k6rs9RxhkEDTr+ZryKSChTSisfzcd4T/ET7w9tRXk90WVaeYNG9dmWJw1ud1zL/KzD+lZb5nC1VibRK14QCgCE426LcTOmcFG0gMRBTUKd9ztVNapCnHM3t6ZJ0852IPiF2yzWyLBZQwUnL3ZymfCJgnWDG1ZdXidg3pclL4Z+f8AgZ/qRW2U/UUx1y01vItgBVGhuIqKnmJkz6DU86vo8RtaslTpSy+iS2XzR41NJyf3LgigCAIA6VpYFDuvQCgAoAKACgAoAzb4pNnECWCKAYBIEsSQSNAQApg8jTljVpQqd949RG/p1J0+4s+hl3hI0bfoa3e5LkzB78Xuvoc5lDKM0nXcz0qL0qS3J99wbx9BQ21OmmvU/wB69k4KOWyEHPOI5Nj+GhIssI0CoJ2E+OQOumXUafjWBdVITqNw5HR2sJQppSLrSwyFABQAUAFADfF423aGa46IOrMF233oAqQ7VYe/iBbYLDKVXNqCWIKhwR4SQsjcGd9pVuJ7aGtxmnbTdPtljT9UO+KYmzh1tG53VlTeA5AGVcCdBzPtSlOm3lQWfQhLzG/FuK4exbcjulZx4BbKlnMzsvLqTtUqbVN6msFtOjOtJU4LLJjs92ks4vMLbLmSMyhg0Tt+RFaUW2k2sZFqkdE3DKbXPBKYrErbWW6gCNZJ2AobwskSlYjs5gsX+tuW2LZ3nKzqfnYgOqnQwRuKX9vqwWaUu6wlbQnvNHrdkMERctmwAqlCAhYESu5ymTMbma8V7Witep5B29N93Gw+4LhcNg7gSzbyBkJaFZmMEQX3baYmvIXbnL+rLd8iXYxgsQRakcMAQZBEg9QabImZfEfKwxH2wyKNYOWAfdZJ8t6voRyzV4bBSmjNwnmf+e1aD25nVRp+YlaQlR4o1nbzqCyQpUpOCafj92LIDI1O/pUtLL3T7u7N37G3g1gwQYc7fvBWj2zRWVN944O6WKskifrwoPCaAKtjeLYa/fS00H5wpJEFpAhSDIbQ7xI2mlricNLjIvhSqadaXd8TzHYGwqKxQD9bbBNwzu6iJYmJmKzqNCnDLhFfBBOTb3YcQw+HspcdkyZVMM5JAJ0AWSYJPQVO3hTpz1RST9CWJT7q3JnhPF7eIHgOoAJB3AO3PyP0rUhOM1lFVSlOnLTNYJKplYUAFABQAUARPGcQJW2TAILETBaCojrHik+g61m8Uu5W1u5wW5bShrlgrvE8MuUm2FRgJBUBZ8jG4O1cXDiVepLFV5T+hp0qSjujKsVimuFiPArmckBokCdY0nUmOtdbChGEUm8vyOko8KpOOqolv9ji0QtuEIUq52jSVTSKnJJvL/UsVtQlOcMLG3RE/wBkE7y4UKjNGZ7sDMVnwoBHh33HnzNZXE26MdaeV0Xg/F7mVeWnsz7q2fJmh2gLCtcQkMqT4mYhgstlbMTpvrymquEcXqTq9lU5PkYNxS/uLZacMARsRI967ASOqACgAoAKAKNiOO20uv3oIcswzRnhVYhV08S6CYjck1zXHPaptRovb5fU0La1lKOpLJmnba1aGID4YSLieMKpyzMbRoTvHlPOtHgc5V7WVK8koyjJaXJ9H09DzXWs6/aU4OSaalHDwQQwV11JZbjfKoLyBuNAXjkDXSTvbKljS1nrjf7GfC2rS5xfx2+4n+iXLc/q2WRB8B28iOteValjdOMu1Xd3xnGS6jUvLSNSNOm8zWNXPHyNL4TbweGsAJ3T3yAM/wAz5miSCviAG8CNq4ZXvErq+zuot8uiXgMeyRpUkkn645vxY44jes4q3lW6zwIFzvSzTEZiJy+0VdX4jcwqOM4YXmmh23tYRxJPLKzY7S30tqFuOt5CVZwARcQSAHzTJVtjExzq6lb9lUlKHuSWdPhI148Ip1aim4tRa8eT8PTIxXjF3xXP0l++Z4Yh4JAUQNOU8tvKnO9jLWxOnY2irOm8NYTx169XuSGH4ldvC1YR3Uklr1wnMzn1JJIAgAHy5Cs+pSVGpO5q957aV4LxKJcPjRcpzinn3V09X6Lp4l74ZxJsOiIjs2oQW7hBnMYGUgArlmY1EAgAaUzYcTddtSWEjCubTRvEi+MXxddi2S7JmLiKRpyXTMq+h6mkbu9qVZdxuKXWLwx6hw5xSkpYZRu0GBsvcDYbvLQ1FxCxyqw08Gp038torqvw9RvpUX7TiUf7ZdX6nPcS41WtqnZxqS1L3t2Mm4SMhy5l1AkMRykz6zW+6EW2l4GNT41d00p9o929iW7K4azZdjeQ3bhAFoP4kDaySOvOTyB51zH4mtrzsoujLTTXvNc8mzwzitS8qulUk9T5LLxj5l34fxJkcHOwJgSDA028I8MCdornLa/q0moP3fPn8zo6vDYaXjmX7h2J7y2GO+oPqDB9tJrpoyUllGDKOl4ZWeJ8Tsm44vmPEURX+SF0J18JYtO+oEe+Fxm7uKcdNv8AHy9BmhbuS1YMx7c2LeHv23sOMtxT4VeQuQr8pnw/MI6EaU3wKpX4jQlTrbThvGTXPxT8T1XSsKyk94S2lH7NEFiOK4jEoUu3rt4KBCkltcywYG58zXUOja2+JTwntndfYz4udRvRlrfG3ntuNv064CMzucoIAdmOXzCttp6VGvZUbpQVOUVHOZYxlr4F1pxD2CU5zg3JxxHPRmndjOCWcNbW+7lbrqCzi4UgHUDQgGJ/aB1rhL7j9w7nRRilTi8JJdPH4l1O0zHXNtye7eevgaHwDH99bJzByrFSwEZoghvcEbadNK6WnPVFS8SiSw8EnVh4FABQAUARXHOBWsWoW6DoCAQYImJj+UfSvPJpPyayicJuDyiuN8OU/ZxeLX/1J/pVXs9u3l0Yf7UNe2y/LH5f5G9n4U4UfNdvt5ZlH+mmNa/LH5Fv+qV8Y2/nxHd/4Z4FlCgXEjWQ066faBHLlUu2l/EimN/Xi288xta+FeFUyt3ED7rIv5JUZuE1icIv4Hr4hUljKT+A+wvw8wyNmz33I+3czDXyy1FaI+7GK81FZK53c5LDS/2ottq2FAUbAQPagWO6ACgAoAKAGWM4Zau/4lpH+8oP471GUYy5rJKE5R91tfEYnsthf/Jj0ZwPoGiqfZaP5F8i72yv+d/MdYXgmHtmUtICdJiT9TJqcKUIe7FFU6s5+9Jid3s9hW1OHt+ygflQ6UG8tL5HqrVEsKT+Yn/9MYT/APXt/TUeYO4PmKlGnGLzFbhKtUaw5PBX8b8LcC5JXvbZ/def+8MfxplXM2sNJ+qTCNWUeQytfCLCg+K7eI6RbH+ijtscox+RYrqolhcvj+5LL8NsALeTumPPN3jTMRyOX2ivPaKmc5+GEQ7eec53GJ+FODmVfEJ911H+ivHNSXein6ok7qo1hscWPhrhbZDo103FMh3ct6iFK9aqqd6LgklnwSRF1pvmz1uw3S6f8/8A7zWM+EPpP/5Q4uJ1V/yNf/t0sklpkyfFc1J32YU9Tjf0oKEK7SXhGJm1qNtWqOpUppt+Lf6C5+HtrLGYA6HQMNtN88n3mrYu8h3lXk5eLSe3hjlghK3tprQ6ax4L9xofh4QQVubbeL25oetQunfXNPs6tWLX/hj7Mla0be1qqtRi0/XPPyHtjsOf2rpPuf8ASFrOhwqonlzXwj+7Zqy4nVawi1cLwIs2xbBJgkyeZYkneeZrZisJIzW23ljXiHZ7D3zL2/Ef2lJQnzJUifeozown7yLKVepS9x4Iq52Dwp+39VP/AHKTSrsKKeUn8G1+oy+I13zafwQ7wvZDCp+wX8nYkfyiF/CradrSh7q+bb+5RO6qz5v7L7HOI7GYR97bD0do+hJArx2lFvOn5bfZkleV0savs/uhC32BwQM92x/jI/7YqStqec4Pfba3j9EWLB4RLS5bahR5fmTuT5mr0klhCzbbyxevTwKACgAoAKACgAoAKACgAoAKACgAoAKACgAoAKACgAoAKACgAoAKACgAoAKACgAoAKACgAoAKACgAoAKACgAoAKACgA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\\gymnasium31.local\users\home\administration\noskova_ne\Рабочий стол\детский сад\скачанные файлы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52" y="5200650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830703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«Я – активный пользователь»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Является активным пользователем современного компьютерного и интерактивного оборудования.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Техномир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7640" y="3861048"/>
            <a:ext cx="842493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Владеет элементарными навыками управления компьютером.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 bwMode="auto">
          <a:xfrm>
            <a:off x="2988274" y="4425761"/>
            <a:ext cx="3671958" cy="24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Высокий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520" y="4221088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228526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1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КАРТА НАБЛЮДЕНИЯ </a:t>
            </a:r>
            <a:r>
              <a:rPr lang="ru-RU" b="1" dirty="0" smtClean="0">
                <a:latin typeface="Georgia" panose="02040502050405020303" pitchFamily="18" charset="0"/>
              </a:rPr>
              <a:t>«ТЕХНОМИР»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>
                <a:latin typeface="Georgia" panose="02040502050405020303" pitchFamily="18" charset="0"/>
              </a:rPr>
              <a:t>5-6 лет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84181"/>
              </p:ext>
            </p:extLst>
          </p:nvPr>
        </p:nvGraphicFramePr>
        <p:xfrm>
          <a:off x="24820" y="677579"/>
          <a:ext cx="9119180" cy="5991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34812"/>
                <a:gridCol w="2378826"/>
                <a:gridCol w="3971471"/>
                <a:gridCol w="821937"/>
                <a:gridCol w="712134"/>
              </a:tblGrid>
              <a:tr h="1762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характеристика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</a:tr>
              <a:tr h="1057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 Я - инженер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7.1.1. Имеет представления о моделях объектов.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7.1.2. Работает со схемами и условными обозначениями при создании моделей объектов.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7.1.1.1.Знает модели объектов, различает.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7.1.2.1.Ориентируется в схемах, картах, рисунках моделируемых объектов.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7.1.2.2.Подбирает необходимые части для создания целостной модели.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7.1.2.3.Доводить решение задачи до работающей модели.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1057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 Я - конструктор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 Создаёт модели простейшие сооружения и механизмы по схемам, картам, рисункам с использованием различных видов конструктора </a:t>
                      </a:r>
                      <a:r>
                        <a:rPr lang="en-B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7.2.1.1.Знает название основных деталей конструктора и их назначение.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7.2.1.2.Конструирует простейшие модели из разнообразных конструкторов </a:t>
                      </a:r>
                      <a:r>
                        <a:rPr lang="en-B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использованием схем, чертежей, рисунков, алгоритмов.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7.2.1.3.Творчески подходит к созданию моделей.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704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 Я - испытатель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 Проводит испытания созданных моделей, механизмов.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7.3.2. Анализирует результат. 7.3.3. Делает выводы.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7.3.1.1.Проводить испытания созданных моделей, механизмов.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7.3.2.1.Соотносит предположения с результатами своей работы по созданию моделей объектов.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7.3.3.1..Делает выводы о полученных результатах.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1233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 Я - техник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7.4.1. Имеет представления о различных видах роботов-помощников человека.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7.4.2. Создаёт простейших роботов с использованием различных видов конструктора </a:t>
                      </a:r>
                      <a:r>
                        <a:rPr lang="en-B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7.4.1.1.Имеет представления о простых принципах механики.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7.4.1.2.Понимает «читает» простейшие схемы, алгоритмы, чертежи при создании моделей.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7.4.2.1. Создает простейшие роботы с использованием различных конструкторов </a:t>
                      </a:r>
                      <a:r>
                        <a:rPr lang="en-B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LEGO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7.4.2.2.Умеет вносить необходимые изменения в модель в соответствие с поставленной задачей.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  <a:tr h="1586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 Я - активный пользователь </a:t>
                      </a:r>
                      <a:r>
                        <a:rPr lang="en-B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7.5.1. Является активным пользователем современного компьютерного и интерактивного оборудования.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7.5.2. Владеет элементарными навыками управления компьютером.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7.5.1.1.Умеет пользоваться современным интерактивным оборудованием (интерактивная доска, интерактивный стол) для решения образовательных задач.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7.5.2.1.Умеет правильно пользоваться основными техническими составляющими ПК для обучающих компьютерных игр.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7.5.2.2. Способен разрабатывать простейшие алгоритмы заданного поведения модели.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7.5.2.3.Понимает игровые цели, совершает действия для их достижения в обучающей компьютерной игре.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НАПРАВЛЕНИЕ</a:t>
            </a:r>
            <a:br>
              <a:rPr lang="ru-RU" b="1" dirty="0" smtClean="0"/>
            </a:br>
            <a:r>
              <a:rPr lang="ru-RU" b="1" dirty="0" smtClean="0"/>
              <a:t>«ИНТЕРЕСНОЕ ДЕЛО»</a:t>
            </a:r>
            <a:endParaRPr lang="ru-RU" b="1" dirty="0"/>
          </a:p>
        </p:txBody>
      </p:sp>
      <p:sp>
        <p:nvSpPr>
          <p:cNvPr id="17411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513" cy="4873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200" b="1" smtClean="0"/>
              <a:t>Краткосрочные образовательные практики:  </a:t>
            </a:r>
          </a:p>
          <a:p>
            <a:r>
              <a:rPr lang="ru-RU" sz="3200" smtClean="0"/>
              <a:t>практико-ориентированная законченная образовательная деятельность для детей   дошкольного возраста</a:t>
            </a:r>
          </a:p>
          <a:p>
            <a:r>
              <a:rPr lang="ru-RU" sz="3200" smtClean="0"/>
              <a:t>продолжительность до 4-8 занятий </a:t>
            </a:r>
          </a:p>
          <a:p>
            <a:r>
              <a:rPr lang="ru-RU" sz="3200" smtClean="0"/>
              <a:t>длительность 25-30 минут</a:t>
            </a:r>
          </a:p>
        </p:txBody>
      </p:sp>
    </p:spTree>
    <p:extLst>
      <p:ext uri="{BB962C8B-B14F-4D97-AF65-F5344CB8AC3E}">
        <p14:creationId xmlns:p14="http://schemas.microsoft.com/office/powerpoint/2010/main" val="3110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КОП </a:t>
            </a:r>
            <a:br>
              <a:rPr lang="ru-RU" dirty="0" smtClean="0"/>
            </a:br>
            <a:r>
              <a:rPr lang="ru-RU" dirty="0" smtClean="0"/>
              <a:t>–  </a:t>
            </a:r>
            <a:r>
              <a:rPr lang="ru-RU" sz="3100" dirty="0" smtClean="0"/>
              <a:t>это практико-ориентированная деятельность</a:t>
            </a:r>
            <a:r>
              <a:rPr lang="ru-RU" sz="2400" dirty="0" smtClean="0"/>
              <a:t>,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7467600" cy="48736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dirty="0" smtClean="0"/>
              <a:t>выбираемая участниками образовательных отношений -  детьми и родителями  в соответствии со своими интересами,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направленная на формирование конкретного практического умения в определенной деятельности или создание в процессе посещения курса собственного продукта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177007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66519" y="1461605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Интересное дело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20372" y="3516283"/>
            <a:ext cx="2980592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«Мой выбор»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2842849" y="4725144"/>
            <a:ext cx="3384376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«Мои предпочтения»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5906481" y="3544026"/>
            <a:ext cx="3129389" cy="8875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«Я – умею, я - могу»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07704" y="3091559"/>
            <a:ext cx="288032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3759" y="3189797"/>
            <a:ext cx="0" cy="1535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3110073"/>
            <a:ext cx="216024" cy="493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830703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«Мой выбор»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284" y="2996952"/>
            <a:ext cx="8424936" cy="10081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Сознательный выбор краткосрочных образовательных практик, аргументация  выбора.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Интересное дело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D:\личный кабинет дошкольника\детский сад\ba84ec8f24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29" y="4047484"/>
            <a:ext cx="3104446" cy="27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830703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«Мои предпочтения»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Устойчивость интересов ребёнка к направленности выбираемых практик (постоянные или единичные пробы).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Интересное дело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личный кабинет дошкольника\детский сад\K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7635"/>
            <a:ext cx="2857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408" y="1700833"/>
            <a:ext cx="830703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«Я – умею, я - могу»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76" y="2924944"/>
            <a:ext cx="8424936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Сформированность культуры самоорганизации деятельности (целеполагание, планирование, организация, самоконтроль, рефлексия).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4154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Интересное дело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740" y="4114210"/>
            <a:ext cx="8424936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Способность переноса способов деятельности на новое содержание.</a:t>
            </a:r>
          </a:p>
        </p:txBody>
      </p:sp>
      <p:pic>
        <p:nvPicPr>
          <p:cNvPr id="8195" name="Picture 3" descr="D:\личный кабинет дошкольника\детский сад\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46276"/>
            <a:ext cx="1530626" cy="18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Низкий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520" y="4221088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228526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60432" y="6309320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357" y="1700808"/>
            <a:ext cx="727280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«Мой мир»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19" y="2924944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 себе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84" y="3933056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 своей семье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288" y="4941168"/>
            <a:ext cx="842493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Имеет представление о детском саде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О</a:t>
            </a:r>
            <a:r>
              <a:rPr lang="ru-RU" sz="3200" b="1" dirty="0" smtClean="0">
                <a:latin typeface="Georgia" panose="02040502050405020303" pitchFamily="18" charset="0"/>
              </a:rPr>
              <a:t>бщение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553764" y="4502156"/>
            <a:ext cx="2548533" cy="2462200"/>
            <a:chOff x="5076056" y="4797152"/>
            <a:chExt cx="2133600" cy="2102160"/>
          </a:xfrm>
        </p:grpSpPr>
        <p:sp>
          <p:nvSpPr>
            <p:cNvPr id="10" name="Овал 9"/>
            <p:cNvSpPr/>
            <p:nvPr/>
          </p:nvSpPr>
          <p:spPr>
            <a:xfrm>
              <a:off x="6084168" y="4952764"/>
              <a:ext cx="44536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4" name="Picture 2" descr="\\gymnasium31.local\users\home\administration\noskova_ne\Рабочий стол\детский сад\16907660-Дети-играют-с-игрушками,-девушка-верховая-лошадь,-обни�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7" t="63218" b="-1"/>
            <a:stretch/>
          </p:blipFill>
          <p:spPr bwMode="auto">
            <a:xfrm>
              <a:off x="5076056" y="4797152"/>
              <a:ext cx="2133600" cy="210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40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015"/>
            <a:ext cx="912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Карта наблюдений </a:t>
            </a:r>
            <a:endParaRPr lang="ru-RU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за </a:t>
            </a:r>
            <a:r>
              <a:rPr lang="ru-RU" b="1" dirty="0">
                <a:latin typeface="Georgia" panose="02040502050405020303" pitchFamily="18" charset="0"/>
              </a:rPr>
              <a:t>развитием образовательных потребностей детей 5-6 лет </a:t>
            </a:r>
            <a:endParaRPr lang="ru-RU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на </a:t>
            </a:r>
            <a:r>
              <a:rPr lang="ru-RU" b="1" dirty="0">
                <a:latin typeface="Georgia" panose="02040502050405020303" pitchFamily="18" charset="0"/>
              </a:rPr>
              <a:t>основе КОП  «Интересное дело»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5873"/>
              </p:ext>
            </p:extLst>
          </p:nvPr>
        </p:nvGraphicFramePr>
        <p:xfrm>
          <a:off x="107504" y="1268760"/>
          <a:ext cx="8928992" cy="5184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6779"/>
                <a:gridCol w="2371173"/>
                <a:gridCol w="3469562"/>
                <a:gridCol w="860739"/>
                <a:gridCol w="860739"/>
              </a:tblGrid>
              <a:tr h="4888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характеристика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</a:tr>
              <a:tr h="977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7.1.«Мой выбор»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7.1.1.Сознательный выбор краткосрочных образовательных практик, аргументация  выбора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7.1.1.1. Ребенок проявляет интерес к выбору краткосрочной образовательной практики.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7.1.1.2. Способен аргументировать свой выбор, объяснить свой интерес.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</a:tr>
              <a:tr h="977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7.2.«Мои предпочтения»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 Устойчивость 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интересов ребёнка к направленности выбираемых практик (постоянные или единичные пробы)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7.2.1.1. Наличие предпочтений.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7.2.1.2. Постоянство предпочтений.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845" marR="58845" marT="0" marB="0"/>
                </a:tc>
              </a:tr>
              <a:tr h="2479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7.3.«Я - умею, я - могу»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формированность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 самоорганизации деятельности (целеполагание, планирование, организация, самоконтроль, рефлексия).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7.3.2.  Способность переноса способов деятельности на новое содержание.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pPr marL="274320" indent="-27432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7.3.1.1. Умеет определить цель деятельности.</a:t>
                      </a:r>
                    </a:p>
                    <a:p>
                      <a:pPr marL="274320" indent="-27432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7.3.1.2. Умеет организовать работу, организует деятельность самостоятельно.</a:t>
                      </a:r>
                    </a:p>
                    <a:p>
                      <a:pPr marL="274320" indent="-27432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7.3.1.3. Способен во время деятельности самостоятельно переходить от этапа к этапу.</a:t>
                      </a:r>
                    </a:p>
                    <a:p>
                      <a:pPr marL="274320" indent="-27432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7.3.1.4. Способен оценить результат своего труда, увидеть недочеты.</a:t>
                      </a:r>
                    </a:p>
                    <a:p>
                      <a:pPr marL="274320" indent="-27432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7.3.2.1. Умеет использовать знакомый способ деятельности  в новой ситуации, на новом содержании.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845" marR="5884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845" marR="58845" marT="0" marB="0"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460432" y="6309320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0" y="332656"/>
          <a:ext cx="8820472" cy="61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3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71225"/>
              </p:ext>
            </p:extLst>
          </p:nvPr>
        </p:nvGraphicFramePr>
        <p:xfrm>
          <a:off x="0" y="692697"/>
          <a:ext cx="9144000" cy="656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08"/>
                <a:gridCol w="3672408"/>
                <a:gridCol w="4427984"/>
              </a:tblGrid>
              <a:tr h="31730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Уровни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Характеристика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5-6 лет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6-7 лет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  <a:tr h="178396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Высокий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сформирован.    Ребенок самостоятельно выполняет и контролирует последовательность нужных действий. Может оказывать помощь сверстникам. Объясняет, для чего выполняет то или иное действие.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сформирован.    Ребенок самостоятельно планирует, выполняет и контролирует последовательность нужных действий. Стремится к высокому качеству своей деятельности. Может оказывать помощь сверстникам. Объясняет, для чего выполняет то или иное действие, проявляет инициативу (мотивация к действию), творчество.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  <a:tr h="129323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Выше среднего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сформирован.    Ребенок самостоятельно выполняет  и по предложенному образцу, контролирует последовательность нужных действий.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сформирован.    Ребенок самостоятельно контролирует последовательность нужных действий. Может оказывать помощь сверстникам. Объясняет, для чего выполняет то или иное действие.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  <a:tr h="8025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Средний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Навык (представление, умение) сформирован. Ребенок выполняет действия по показу взрослого.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сформирован.    Ребенок самостоятельно контролирует последовательность нужных действий.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  <a:tr h="104787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Ниже среднего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Навык  (представление, умение) частично сформирован. Ребенок испытывает затруднения  при выполнении действий. Выполняет с небольшой помощью взрослого.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 сформирован. Ребенок имеет общее представление о выполнении того или иного действия. Выполняет действия по образцу.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  <a:tr h="104787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Низкий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(представление, умение)  не сформирован. Допускает большое количество ошибок. Необходима постоянная помощь взрослого.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Навык частично сформирован. Ребенок испытывает затруднения  при выполнении действий. Выполняет с небольшой помощью взрослого.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33207" marB="3320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3545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уровневая система фиксации образовательных результатов дошкольника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2194889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Регламент работы</a:t>
            </a:r>
            <a:br>
              <a:rPr lang="ru-RU" dirty="0" smtClean="0"/>
            </a:br>
            <a:r>
              <a:rPr lang="ru-RU" dirty="0" smtClean="0"/>
              <a:t> с личным кабинетом дошкольника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Назначение ответственного лица.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Проведение мониторинга 2 раза в год: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Октябрь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Апрель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Заполнение  воспитателем кабинета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700808"/>
            <a:ext cx="7272808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«Моя культура»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146" y="2852936"/>
            <a:ext cx="8424936" cy="8422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культурно – гигиеническими навыками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146" y="3888962"/>
            <a:ext cx="8424936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Владеет навыками элементарного бытового труда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16632"/>
            <a:ext cx="5904656" cy="1102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О</a:t>
            </a:r>
            <a:r>
              <a:rPr lang="ru-RU" sz="3200" b="1" dirty="0" smtClean="0">
                <a:latin typeface="Georgia" panose="02040502050405020303" pitchFamily="18" charset="0"/>
              </a:rPr>
              <a:t>бщение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321010"/>
            <a:ext cx="2030318" cy="25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699792" y="1219537"/>
            <a:ext cx="432048" cy="481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У</a:t>
            </a:r>
            <a:r>
              <a:rPr lang="ru-RU" sz="4000" b="1" dirty="0" smtClean="0">
                <a:latin typeface="Georgia" panose="02040502050405020303" pitchFamily="18" charset="0"/>
              </a:rPr>
              <a:t>ровень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564904"/>
            <a:ext cx="72008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Georgia" panose="02040502050405020303" pitchFamily="18" charset="0"/>
              </a:rPr>
              <a:t>В</a:t>
            </a:r>
            <a:r>
              <a:rPr lang="ru-RU" sz="3600" b="1" dirty="0" smtClean="0">
                <a:latin typeface="Georgia" panose="02040502050405020303" pitchFamily="18" charset="0"/>
              </a:rPr>
              <a:t>ысокий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520" y="4141642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Карта наблюдений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149080"/>
            <a:ext cx="360040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Рекомендации специалиста, воспитателя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95928" y="6281936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9888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5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КАРТА НАБЛЮДЕНИЙ «ОБЩЕНИЕ</a:t>
            </a:r>
            <a:r>
              <a:rPr lang="ru-RU" sz="1600" b="1" dirty="0" smtClean="0">
                <a:latin typeface="Georgia" panose="02040502050405020303" pitchFamily="18" charset="0"/>
              </a:rPr>
              <a:t>» 5-6 лет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28407"/>
              </p:ext>
            </p:extLst>
          </p:nvPr>
        </p:nvGraphicFramePr>
        <p:xfrm>
          <a:off x="32380" y="274222"/>
          <a:ext cx="9144000" cy="67083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1760"/>
                <a:gridCol w="5616624"/>
                <a:gridCol w="576064"/>
                <a:gridCol w="539552"/>
              </a:tblGrid>
              <a:tr h="2499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характеристика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1.Употребляет вежливые формы речи в общении с детьми и взрослыми.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1.1.Пользуется формулами речевого этикета «здравствуйте», «спасибо», «извините» и др.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2.Устанавливает и поддерживает диалог с детьми, взрослыми.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2.1.Поддерживает тему разговора с детьми и взрослыми, отвечает на вопросы.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2.2.Беседует на различные темы (бытовые, общественные, познавательные, личностные и др.)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3.Проявляет бесконфликтное поведение с детьми и взрослыми.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Соблюдает  нормы и правила жизни в группе.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Выстраивает положительные взаимоотношения со сверстниками и взрослыми в играх и других видах деятельности.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3.3.Умеет улаживать спорные ситуации со сверстниками с помощью объяснительно-доказательной речи.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3.4.Проявляет готовность посочувствовать, пожалеть, когда сверстник чем-то огорчен, расстроен, помочь ему, поделиться игрушками.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Имеет представление о себе.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4.1.Знает свое имя, фамилию, полный возраст.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4.2.Знает свой домашний адрес.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4.3.Имеет представление о себе, как мальчике или девочке.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4.4.Положительно оценивает  себя.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Имеет представление о своей семье.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5.1.Знает имена, отчества и фамилии членов семьи и близких родственников.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5.2.Имеет представления о профессиях членов своей семьи.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6.Имеет представление о детском саде.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6.1.Имеет представление о детском саде, людях которые в нем работают (профессии).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Владеет культурно-гигиеническими навыками.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7.1.Замечает и устраняет непорядок в своем внешнем виде (уход за волосами, одеждой, обувью)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7.2.Моет лицо, руки по мере необходимости (после туалета, улицы, перед едой и др.)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54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7.3.Правильно пользуется столовыми приборами, бумажными салфетками во время приема пищи.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7.4.Ест аккуратно, бесшумно, пережевывает пищу с закрытым ртом.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7.5.Умеет быстро и аккуратно одеваться и раздеваться, обуваться и разуваться.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7.6.Раскладывает одежду в своем шкафчике в определенные места.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7.7.Умеет заправлять постель.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Владеет навыками элементарного бытового труда.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 Поручения дежурного по столовой (сервировка стола).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18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8.2.Поручения дежурного по занятиям (помощь в подготовке материалов и пособий).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8.3.Поручения по уходу за растениями в группе и на территории детского сада (поливает, рыхлит почву).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  <a:tr h="36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8.4.Поддерживает порядок в группе (убирает игрушки после игр, убирает свое рабочее место, принимает участие в ремонте книг).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206" marR="29206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95928" y="6281936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1505"/>
          <a:stretch/>
        </p:blipFill>
        <p:spPr bwMode="auto">
          <a:xfrm rot="5400000">
            <a:off x="1200536" y="-1202214"/>
            <a:ext cx="6742925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42527" y="4343299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Я – художник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94855" y="4343299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Я - музыкант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403167" y="4343299"/>
            <a:ext cx="2304256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Я - строитель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39752" y="5949280"/>
            <a:ext cx="453650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У</a:t>
            </a:r>
            <a:r>
              <a:rPr lang="ru-RU" sz="2800" b="1" dirty="0" smtClean="0">
                <a:latin typeface="Georgia" panose="02040502050405020303" pitchFamily="18" charset="0"/>
              </a:rPr>
              <a:t>ровень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81606" y="2926769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10873" y="2926769"/>
            <a:ext cx="576064" cy="1416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77950" y="2926769"/>
            <a:ext cx="0" cy="1394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84040" y="1628800"/>
            <a:ext cx="5904656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Georgia" panose="02040502050405020303" pitchFamily="18" charset="0"/>
              </a:rPr>
              <a:t>Т</a:t>
            </a:r>
            <a:r>
              <a:rPr lang="ru-RU" sz="4800" b="1" dirty="0" smtClean="0">
                <a:latin typeface="Georgia" panose="02040502050405020303" pitchFamily="18" charset="0"/>
              </a:rPr>
              <a:t>ворчество</a:t>
            </a:r>
            <a:endParaRPr lang="ru-RU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3268</Words>
  <Application>Microsoft Office PowerPoint</Application>
  <PresentationFormat>Экран (4:3)</PresentationFormat>
  <Paragraphs>616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Georgia</vt:lpstr>
      <vt:lpstr>Times New Roman</vt:lpstr>
      <vt:lpstr>Wingdings</vt:lpstr>
      <vt:lpstr>Тема Office</vt:lpstr>
      <vt:lpstr>Личный  кабинет дошкольника</vt:lpstr>
      <vt:lpstr>Основная образовательная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Вариативный компонент:  специфика города Перми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«ИНТЕРЕСНОЕ ДЕЛО»</vt:lpstr>
      <vt:lpstr>КОП  –  это практико-ориентированная деятельность,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 работы  с личным кабинетом дошкольника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дошкольника</dc:title>
  <dc:creator>Наталья Носкова</dc:creator>
  <cp:lastModifiedBy>Reserv-Spectr</cp:lastModifiedBy>
  <cp:revision>59</cp:revision>
  <dcterms:created xsi:type="dcterms:W3CDTF">2014-12-08T05:42:02Z</dcterms:created>
  <dcterms:modified xsi:type="dcterms:W3CDTF">2015-08-20T09:55:06Z</dcterms:modified>
</cp:coreProperties>
</file>